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%200.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%200.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%200.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cuments\Visual%20Studio%202013\Projects\predkurs\kurs\Kurs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</a:t>
            </a:r>
            <a:r>
              <a:rPr lang="en-US" baseline="0"/>
              <a:t> (1/</a:t>
            </a:r>
            <a:r>
              <a:rPr lang="en-US" baseline="0">
                <a:latin typeface="Times New Roman"/>
                <a:cs typeface="Times New Roman"/>
              </a:rPr>
              <a:t>√A)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01340255123168E-2"/>
          <c:y val="0.16142431542694086"/>
          <c:w val="0.57284695639878402"/>
          <c:h val="0.70067470573445056"/>
        </c:manualLayout>
      </c:layout>
      <c:scatterChart>
        <c:scatterStyle val="lineMarker"/>
        <c:varyColors val="0"/>
        <c:ser>
          <c:idx val="0"/>
          <c:order val="0"/>
          <c:tx>
            <c:v>dI(A^(-0,5))</c:v>
          </c:tx>
          <c:xVal>
            <c:numRef>
              <c:f>Лист2!$C$2:$C$11</c:f>
              <c:numCache>
                <c:formatCode>General</c:formatCode>
                <c:ptCount val="10"/>
                <c:pt idx="0">
                  <c:v>1</c:v>
                </c:pt>
                <c:pt idx="1">
                  <c:v>0.31622776601683794</c:v>
                </c:pt>
                <c:pt idx="2">
                  <c:v>0.1</c:v>
                </c:pt>
                <c:pt idx="3">
                  <c:v>3.1622776601683791E-2</c:v>
                </c:pt>
                <c:pt idx="4">
                  <c:v>0.01</c:v>
                </c:pt>
                <c:pt idx="5">
                  <c:v>3.162277660168379E-3</c:v>
                </c:pt>
                <c:pt idx="6">
                  <c:v>1E-3</c:v>
                </c:pt>
                <c:pt idx="7">
                  <c:v>3.1622776601683794E-4</c:v>
                </c:pt>
                <c:pt idx="8">
                  <c:v>1E-4</c:v>
                </c:pt>
                <c:pt idx="9">
                  <c:v>3.1622776601683795E-5</c:v>
                </c:pt>
              </c:numCache>
            </c:numRef>
          </c:xVal>
          <c:yVal>
            <c:numRef>
              <c:f>Лист2!$D$2:$D$11</c:f>
              <c:numCache>
                <c:formatCode>General</c:formatCode>
                <c:ptCount val="10"/>
                <c:pt idx="0">
                  <c:v>1</c:v>
                </c:pt>
                <c:pt idx="1">
                  <c:v>0.31622776601683794</c:v>
                </c:pt>
                <c:pt idx="2">
                  <c:v>0.1</c:v>
                </c:pt>
                <c:pt idx="3">
                  <c:v>3.1622776601683791E-2</c:v>
                </c:pt>
                <c:pt idx="4">
                  <c:v>0.01</c:v>
                </c:pt>
                <c:pt idx="5">
                  <c:v>3.162277660168379E-3</c:v>
                </c:pt>
                <c:pt idx="6">
                  <c:v>1E-3</c:v>
                </c:pt>
                <c:pt idx="7">
                  <c:v>3.1622776601683794E-4</c:v>
                </c:pt>
                <c:pt idx="8">
                  <c:v>1E-4</c:v>
                </c:pt>
                <c:pt idx="9">
                  <c:v>3.1622776601683795E-5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663872"/>
        <c:axId val="123665408"/>
      </c:scatterChart>
      <c:valAx>
        <c:axId val="12366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665408"/>
        <c:crosses val="autoZero"/>
        <c:crossBetween val="midCat"/>
      </c:valAx>
      <c:valAx>
        <c:axId val="12366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6638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</a:t>
            </a:r>
            <a:r>
              <a:rPr lang="en-US"/>
              <a:t>(S/A)(po)</a:t>
            </a:r>
            <a:endParaRPr lang="ru-RU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p=0,7518797, q = 0,25</c:v>
          </c:tx>
          <c:cat>
            <c:numRef>
              <c:f>Лист4!$E$26:$E$36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cat>
          <c:val>
            <c:numRef>
              <c:f>Лист4!$F$2:$F$12</c:f>
              <c:numCache>
                <c:formatCode>General</c:formatCode>
                <c:ptCount val="11"/>
                <c:pt idx="0">
                  <c:v>0</c:v>
                </c:pt>
                <c:pt idx="1">
                  <c:v>1.7600000000000001E-2</c:v>
                </c:pt>
                <c:pt idx="2">
                  <c:v>3.2149999999999998E-2</c:v>
                </c:pt>
                <c:pt idx="3">
                  <c:v>4.4380000000000003E-2</c:v>
                </c:pt>
                <c:pt idx="4">
                  <c:v>5.2679999999999998E-2</c:v>
                </c:pt>
                <c:pt idx="5">
                  <c:v>5.7959999999999998E-2</c:v>
                </c:pt>
                <c:pt idx="6">
                  <c:v>5.7259999999999998E-2</c:v>
                </c:pt>
                <c:pt idx="7">
                  <c:v>5.262E-2</c:v>
                </c:pt>
                <c:pt idx="8">
                  <c:v>4.0750000000000001E-2</c:v>
                </c:pt>
                <c:pt idx="9">
                  <c:v>2.359E-2</c:v>
                </c:pt>
                <c:pt idx="1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p=0,9909901, q = 0,01</c:v>
          </c:tx>
          <c:dPt>
            <c:idx val="7"/>
            <c:bubble3D val="0"/>
          </c:dPt>
          <c:cat>
            <c:numRef>
              <c:f>Лист4!$E$26:$E$36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cat>
          <c:val>
            <c:numRef>
              <c:f>Лист4!$F$14:$F$24</c:f>
              <c:numCache>
                <c:formatCode>General</c:formatCode>
                <c:ptCount val="11"/>
                <c:pt idx="0">
                  <c:v>0</c:v>
                </c:pt>
                <c:pt idx="1">
                  <c:v>8.9999999999999998E-4</c:v>
                </c:pt>
                <c:pt idx="2">
                  <c:v>1.57E-3</c:v>
                </c:pt>
                <c:pt idx="3">
                  <c:v>1.99E-3</c:v>
                </c:pt>
                <c:pt idx="4">
                  <c:v>2.3500000000000001E-3</c:v>
                </c:pt>
                <c:pt idx="5">
                  <c:v>2.5600000000000002E-3</c:v>
                </c:pt>
                <c:pt idx="6">
                  <c:v>2.5899999999999999E-3</c:v>
                </c:pt>
                <c:pt idx="7">
                  <c:v>2.1700000000000001E-3</c:v>
                </c:pt>
                <c:pt idx="8">
                  <c:v>1.66E-3</c:v>
                </c:pt>
                <c:pt idx="9">
                  <c:v>9.6000000000000002E-4</c:v>
                </c:pt>
                <c:pt idx="1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p = 0,5, q = 0,5</c:v>
          </c:tx>
          <c:cat>
            <c:numRef>
              <c:f>Лист4!$E$26:$E$36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cat>
          <c:val>
            <c:numRef>
              <c:f>Лист4!$F$26:$F$36</c:f>
              <c:numCache>
                <c:formatCode>General</c:formatCode>
                <c:ptCount val="11"/>
                <c:pt idx="0">
                  <c:v>0</c:v>
                </c:pt>
                <c:pt idx="1">
                  <c:v>2.3800000000000002E-2</c:v>
                </c:pt>
                <c:pt idx="2">
                  <c:v>4.5069999999999999E-2</c:v>
                </c:pt>
                <c:pt idx="3">
                  <c:v>6.021E-2</c:v>
                </c:pt>
                <c:pt idx="4">
                  <c:v>7.6840000000000006E-2</c:v>
                </c:pt>
                <c:pt idx="5">
                  <c:v>8.7459999999999996E-2</c:v>
                </c:pt>
                <c:pt idx="6">
                  <c:v>9.1999999999999998E-2</c:v>
                </c:pt>
                <c:pt idx="7">
                  <c:v>8.7800000000000003E-2</c:v>
                </c:pt>
                <c:pt idx="8">
                  <c:v>7.6579999999999995E-2</c:v>
                </c:pt>
                <c:pt idx="9">
                  <c:v>4.8770000000000001E-2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795136"/>
        <c:axId val="124797312"/>
      </c:lineChart>
      <c:catAx>
        <c:axId val="124795136"/>
        <c:scaling>
          <c:orientation val="minMax"/>
        </c:scaling>
        <c:delete val="0"/>
        <c:axPos val="b"/>
        <c:majorGridlines>
          <c:spPr>
            <a:ln w="6350"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797312"/>
        <c:crosses val="autoZero"/>
        <c:auto val="1"/>
        <c:lblAlgn val="ctr"/>
        <c:lblOffset val="100"/>
        <c:noMultiLvlLbl val="0"/>
      </c:catAx>
      <c:valAx>
        <c:axId val="124797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</a:t>
                </a:r>
                <a:r>
                  <a:rPr lang="ru-RU" baseline="0"/>
                  <a:t> удачных попыток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795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</a:t>
            </a:r>
            <a:r>
              <a:rPr lang="ru-RU" baseline="0"/>
              <a:t> </a:t>
            </a:r>
            <a:r>
              <a:rPr lang="en-US" baseline="0"/>
              <a:t>I(po)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p=1/1,33;q=1/4;</c:v>
          </c:tx>
          <c:xVal>
            <c:numRef>
              <c:f>Лист4!$E$2:$E$12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xVal>
          <c:yVal>
            <c:numRef>
              <c:f>Лист4!$G$2:$G$12</c:f>
              <c:numCache>
                <c:formatCode>General</c:formatCode>
                <c:ptCount val="11"/>
                <c:pt idx="0">
                  <c:v>0</c:v>
                </c:pt>
                <c:pt idx="1">
                  <c:v>1.7600000000000003E-3</c:v>
                </c:pt>
                <c:pt idx="2">
                  <c:v>6.43E-3</c:v>
                </c:pt>
                <c:pt idx="3">
                  <c:v>1.3314000000000001E-2</c:v>
                </c:pt>
                <c:pt idx="4">
                  <c:v>2.1072E-2</c:v>
                </c:pt>
                <c:pt idx="5">
                  <c:v>2.8979999999999999E-2</c:v>
                </c:pt>
                <c:pt idx="6">
                  <c:v>3.4355999999999998E-2</c:v>
                </c:pt>
                <c:pt idx="7">
                  <c:v>3.6833999999999999E-2</c:v>
                </c:pt>
                <c:pt idx="8">
                  <c:v>3.2599999999999997E-2</c:v>
                </c:pt>
                <c:pt idx="9">
                  <c:v>2.1230999999999996E-2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p=1/1,01;1/100;</c:v>
          </c:tx>
          <c:xVal>
            <c:numRef>
              <c:f>Лист4!$E$14:$E$24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xVal>
          <c:yVal>
            <c:numRef>
              <c:f>Лист4!$G$14:$G$24</c:f>
              <c:numCache>
                <c:formatCode>General</c:formatCode>
                <c:ptCount val="11"/>
                <c:pt idx="0">
                  <c:v>0</c:v>
                </c:pt>
                <c:pt idx="1">
                  <c:v>9.0000000000000006E-5</c:v>
                </c:pt>
                <c:pt idx="2">
                  <c:v>3.1400000000000004E-4</c:v>
                </c:pt>
                <c:pt idx="3">
                  <c:v>5.9699999999999998E-4</c:v>
                </c:pt>
                <c:pt idx="4">
                  <c:v>9.4000000000000008E-4</c:v>
                </c:pt>
                <c:pt idx="5">
                  <c:v>1.2800000000000001E-3</c:v>
                </c:pt>
                <c:pt idx="6">
                  <c:v>1.5539999999999998E-3</c:v>
                </c:pt>
                <c:pt idx="7">
                  <c:v>1.519E-3</c:v>
                </c:pt>
                <c:pt idx="8">
                  <c:v>1.328E-3</c:v>
                </c:pt>
                <c:pt idx="9">
                  <c:v>8.6399999999999997E-4</c:v>
                </c:pt>
                <c:pt idx="10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p=1/2;q=1/2;</c:v>
          </c:tx>
          <c:xVal>
            <c:numRef>
              <c:f>Лист4!$E$26:$E$36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xVal>
          <c:yVal>
            <c:numRef>
              <c:f>Лист4!$G$26:$G$36</c:f>
              <c:numCache>
                <c:formatCode>General</c:formatCode>
                <c:ptCount val="11"/>
                <c:pt idx="0">
                  <c:v>0</c:v>
                </c:pt>
                <c:pt idx="1">
                  <c:v>2.3800000000000002E-3</c:v>
                </c:pt>
                <c:pt idx="2">
                  <c:v>9.0139999999999994E-3</c:v>
                </c:pt>
                <c:pt idx="3">
                  <c:v>1.8062999999999999E-2</c:v>
                </c:pt>
                <c:pt idx="4">
                  <c:v>3.0736000000000003E-2</c:v>
                </c:pt>
                <c:pt idx="5">
                  <c:v>4.3729999999999998E-2</c:v>
                </c:pt>
                <c:pt idx="6">
                  <c:v>5.5199999999999999E-2</c:v>
                </c:pt>
                <c:pt idx="7">
                  <c:v>6.1460000000000001E-2</c:v>
                </c:pt>
                <c:pt idx="8">
                  <c:v>6.1263999999999992E-2</c:v>
                </c:pt>
                <c:pt idx="9">
                  <c:v>4.3892999999999995E-2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827904"/>
        <c:axId val="124834176"/>
      </c:scatterChart>
      <c:valAx>
        <c:axId val="12482790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рапсределения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834176"/>
        <c:crosses val="autoZero"/>
        <c:crossBetween val="midCat"/>
      </c:valAx>
      <c:valAx>
        <c:axId val="124834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Интенсивность</a:t>
                </a:r>
                <a:r>
                  <a:rPr lang="ru-RU" baseline="0"/>
                  <a:t> потока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82790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</a:t>
            </a:r>
            <a:r>
              <a:rPr lang="ru-RU" baseline="0"/>
              <a:t> </a:t>
            </a:r>
            <a:r>
              <a:rPr lang="en-US" baseline="0"/>
              <a:t>(S/A)(po)</a:t>
            </a:r>
            <a:endParaRPr lang="ru-RU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04853022056255"/>
          <c:y val="0.1702036441586281"/>
          <c:w val="0.6884036990788005"/>
          <c:h val="0.63596256255749384"/>
        </c:manualLayout>
      </c:layout>
      <c:scatterChart>
        <c:scatterStyle val="lineMarker"/>
        <c:varyColors val="0"/>
        <c:ser>
          <c:idx val="0"/>
          <c:order val="0"/>
          <c:tx>
            <c:v>N=1000</c:v>
          </c:tx>
          <c:xVal>
            <c:numRef>
              <c:f>Лист1!$C$2:$C$19</c:f>
              <c:numCache>
                <c:formatCode>General</c:formatCode>
                <c:ptCount val="18"/>
                <c:pt idx="0">
                  <c:v>0.99</c:v>
                </c:pt>
                <c:pt idx="1">
                  <c:v>0.98</c:v>
                </c:pt>
                <c:pt idx="2">
                  <c:v>0.97</c:v>
                </c:pt>
                <c:pt idx="3">
                  <c:v>0.96</c:v>
                </c:pt>
                <c:pt idx="4">
                  <c:v>0.95</c:v>
                </c:pt>
                <c:pt idx="5">
                  <c:v>0.94</c:v>
                </c:pt>
                <c:pt idx="6">
                  <c:v>0.93</c:v>
                </c:pt>
                <c:pt idx="7">
                  <c:v>0.92</c:v>
                </c:pt>
                <c:pt idx="8">
                  <c:v>0.91</c:v>
                </c:pt>
                <c:pt idx="9">
                  <c:v>0.9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0.5</c:v>
                </c:pt>
                <c:pt idx="14">
                  <c:v>0.4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xVal>
          <c:yVal>
            <c:numRef>
              <c:f>Лист1!$B$2:$B$19</c:f>
              <c:numCache>
                <c:formatCode>General</c:formatCode>
                <c:ptCount val="1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0.2</c:v>
                </c:pt>
                <c:pt idx="11">
                  <c:v>0.3</c:v>
                </c:pt>
                <c:pt idx="12">
                  <c:v>0.4</c:v>
                </c:pt>
                <c:pt idx="13">
                  <c:v>0.5</c:v>
                </c:pt>
                <c:pt idx="14">
                  <c:v>0.6</c:v>
                </c:pt>
                <c:pt idx="15">
                  <c:v>0.7</c:v>
                </c:pt>
                <c:pt idx="16">
                  <c:v>0.8</c:v>
                </c:pt>
                <c:pt idx="17">
                  <c:v>0.9</c:v>
                </c:pt>
              </c:numCache>
            </c:numRef>
          </c:yVal>
          <c:smooth val="0"/>
        </c:ser>
        <c:ser>
          <c:idx val="1"/>
          <c:order val="1"/>
          <c:tx>
            <c:v>N=100</c:v>
          </c:tx>
          <c:xVal>
            <c:numRef>
              <c:f>Лист1!$C$29:$C$37</c:f>
              <c:numCache>
                <c:formatCode>General</c:formatCode>
                <c:ptCount val="9"/>
                <c:pt idx="0">
                  <c:v>0.91310000000000002</c:v>
                </c:pt>
                <c:pt idx="1">
                  <c:v>0.81159999999999999</c:v>
                </c:pt>
                <c:pt idx="2">
                  <c:v>0.71379999999999999</c:v>
                </c:pt>
                <c:pt idx="3">
                  <c:v>0.59389999999999998</c:v>
                </c:pt>
                <c:pt idx="4">
                  <c:v>0.51129999999999998</c:v>
                </c:pt>
                <c:pt idx="5">
                  <c:v>0.41830000000000001</c:v>
                </c:pt>
                <c:pt idx="6">
                  <c:v>0.30830000000000002</c:v>
                </c:pt>
                <c:pt idx="7">
                  <c:v>0.20680000000000001</c:v>
                </c:pt>
                <c:pt idx="8">
                  <c:v>9.9000000000000005E-2</c:v>
                </c:pt>
              </c:numCache>
            </c:numRef>
          </c:xVal>
          <c:yVal>
            <c:numRef>
              <c:f>Лист1!$B$29:$B$37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yVal>
          <c:smooth val="0"/>
        </c:ser>
        <c:ser>
          <c:idx val="2"/>
          <c:order val="2"/>
          <c:tx>
            <c:v>N=10</c:v>
          </c:tx>
          <c:xVal>
            <c:numRef>
              <c:f>Лист1!$C$38:$C$46</c:f>
              <c:numCache>
                <c:formatCode>General</c:formatCode>
                <c:ptCount val="9"/>
                <c:pt idx="0">
                  <c:v>1</c:v>
                </c:pt>
                <c:pt idx="1">
                  <c:v>0.88600000000000001</c:v>
                </c:pt>
                <c:pt idx="2">
                  <c:v>0.77400000000000002</c:v>
                </c:pt>
                <c:pt idx="3">
                  <c:v>0.66400000000000003</c:v>
                </c:pt>
                <c:pt idx="4">
                  <c:v>0.54700000000000004</c:v>
                </c:pt>
                <c:pt idx="5">
                  <c:v>0.438</c:v>
                </c:pt>
                <c:pt idx="6">
                  <c:v>0.32900000000000001</c:v>
                </c:pt>
                <c:pt idx="7">
                  <c:v>0.2203</c:v>
                </c:pt>
                <c:pt idx="8">
                  <c:v>0.1125</c:v>
                </c:pt>
              </c:numCache>
            </c:numRef>
          </c:xVal>
          <c:yVal>
            <c:numRef>
              <c:f>Лист1!$B$38:$B$46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yVal>
          <c:smooth val="0"/>
        </c:ser>
        <c:ser>
          <c:idx val="3"/>
          <c:order val="3"/>
          <c:tx>
            <c:v>N=10000</c:v>
          </c:tx>
          <c:xVal>
            <c:numRef>
              <c:f>Лист1!$C$20:$C$28</c:f>
              <c:numCache>
                <c:formatCode>General</c:formatCode>
                <c:ptCount val="9"/>
                <c:pt idx="0">
                  <c:v>0.98</c:v>
                </c:pt>
                <c:pt idx="1">
                  <c:v>0.96</c:v>
                </c:pt>
                <c:pt idx="2">
                  <c:v>0.94</c:v>
                </c:pt>
                <c:pt idx="3">
                  <c:v>0.92</c:v>
                </c:pt>
                <c:pt idx="4">
                  <c:v>0.9</c:v>
                </c:pt>
                <c:pt idx="5">
                  <c:v>0.8</c:v>
                </c:pt>
                <c:pt idx="6">
                  <c:v>0.6</c:v>
                </c:pt>
                <c:pt idx="7">
                  <c:v>0.4</c:v>
                </c:pt>
                <c:pt idx="8">
                  <c:v>0.2</c:v>
                </c:pt>
              </c:numCache>
            </c:numRef>
          </c:xVal>
          <c:yVal>
            <c:numRef>
              <c:f>Лист1!$B$20:$B$28</c:f>
              <c:numCache>
                <c:formatCode>General</c:formatCode>
                <c:ptCount val="9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0.2</c:v>
                </c:pt>
                <c:pt idx="6">
                  <c:v>0.4</c:v>
                </c:pt>
                <c:pt idx="7">
                  <c:v>0.6</c:v>
                </c:pt>
                <c:pt idx="8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583872"/>
        <c:axId val="123586048"/>
      </c:scatterChart>
      <c:valAx>
        <c:axId val="1235838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3586048"/>
        <c:crosses val="autoZero"/>
        <c:crossBetween val="midCat"/>
      </c:valAx>
      <c:valAx>
        <c:axId val="123586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</a:t>
                </a:r>
                <a:r>
                  <a:rPr lang="ru-RU" baseline="0"/>
                  <a:t> удачных попыток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35838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 </a:t>
            </a:r>
            <a:r>
              <a:rPr lang="en-US"/>
              <a:t>I(po)</a:t>
            </a:r>
            <a:endParaRPr lang="ru-RU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N=10^3</c:v>
          </c:tx>
          <c:xVal>
            <c:numRef>
              <c:f>Лист1!$B$2:$B$19</c:f>
              <c:numCache>
                <c:formatCode>General</c:formatCode>
                <c:ptCount val="18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0.2</c:v>
                </c:pt>
                <c:pt idx="11">
                  <c:v>0.3</c:v>
                </c:pt>
                <c:pt idx="12">
                  <c:v>0.4</c:v>
                </c:pt>
                <c:pt idx="13">
                  <c:v>0.5</c:v>
                </c:pt>
                <c:pt idx="14">
                  <c:v>0.6</c:v>
                </c:pt>
                <c:pt idx="15">
                  <c:v>0.7</c:v>
                </c:pt>
                <c:pt idx="16">
                  <c:v>0.8</c:v>
                </c:pt>
                <c:pt idx="17">
                  <c:v>0.9</c:v>
                </c:pt>
              </c:numCache>
            </c:numRef>
          </c:xVal>
          <c:yVal>
            <c:numRef>
              <c:f>Лист1!$D$2:$D$19</c:f>
              <c:numCache>
                <c:formatCode>General</c:formatCode>
                <c:ptCount val="18"/>
                <c:pt idx="0">
                  <c:v>9.9000000000000008E-3</c:v>
                </c:pt>
                <c:pt idx="1">
                  <c:v>1.9599999999999999E-2</c:v>
                </c:pt>
                <c:pt idx="2">
                  <c:v>2.9099999999999997E-2</c:v>
                </c:pt>
                <c:pt idx="3">
                  <c:v>3.8399999999999997E-2</c:v>
                </c:pt>
                <c:pt idx="4">
                  <c:v>4.7500000000000001E-2</c:v>
                </c:pt>
                <c:pt idx="5">
                  <c:v>5.6399999999999992E-2</c:v>
                </c:pt>
                <c:pt idx="6">
                  <c:v>6.5100000000000005E-2</c:v>
                </c:pt>
                <c:pt idx="7">
                  <c:v>7.3599999999999999E-2</c:v>
                </c:pt>
                <c:pt idx="8">
                  <c:v>8.1900000000000001E-2</c:v>
                </c:pt>
                <c:pt idx="9">
                  <c:v>9.0000000000000011E-2</c:v>
                </c:pt>
                <c:pt idx="10">
                  <c:v>0.16000000000000003</c:v>
                </c:pt>
                <c:pt idx="11">
                  <c:v>0.21</c:v>
                </c:pt>
                <c:pt idx="12">
                  <c:v>0.24</c:v>
                </c:pt>
                <c:pt idx="13">
                  <c:v>0.25</c:v>
                </c:pt>
                <c:pt idx="14">
                  <c:v>0.24</c:v>
                </c:pt>
                <c:pt idx="15">
                  <c:v>0.21</c:v>
                </c:pt>
                <c:pt idx="16">
                  <c:v>0.16000000000000003</c:v>
                </c:pt>
                <c:pt idx="17">
                  <c:v>9.0000000000000011E-2</c:v>
                </c:pt>
              </c:numCache>
            </c:numRef>
          </c:yVal>
          <c:smooth val="0"/>
        </c:ser>
        <c:ser>
          <c:idx val="1"/>
          <c:order val="1"/>
          <c:tx>
            <c:v>N=10^4</c:v>
          </c:tx>
          <c:xVal>
            <c:numRef>
              <c:f>Лист1!$B$20:$B$28</c:f>
              <c:numCache>
                <c:formatCode>General</c:formatCode>
                <c:ptCount val="9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0.2</c:v>
                </c:pt>
                <c:pt idx="6">
                  <c:v>0.4</c:v>
                </c:pt>
                <c:pt idx="7">
                  <c:v>0.6</c:v>
                </c:pt>
                <c:pt idx="8">
                  <c:v>0.8</c:v>
                </c:pt>
              </c:numCache>
            </c:numRef>
          </c:xVal>
          <c:yVal>
            <c:numRef>
              <c:f>Лист1!$D$20:$D$28</c:f>
              <c:numCache>
                <c:formatCode>General</c:formatCode>
                <c:ptCount val="9"/>
                <c:pt idx="0">
                  <c:v>1.9599999999999999E-2</c:v>
                </c:pt>
                <c:pt idx="1">
                  <c:v>3.8399999999999997E-2</c:v>
                </c:pt>
                <c:pt idx="2">
                  <c:v>5.6399999999999992E-2</c:v>
                </c:pt>
                <c:pt idx="3">
                  <c:v>7.3599999999999999E-2</c:v>
                </c:pt>
                <c:pt idx="4">
                  <c:v>9.0000000000000011E-2</c:v>
                </c:pt>
                <c:pt idx="5">
                  <c:v>0.16000000000000003</c:v>
                </c:pt>
                <c:pt idx="6">
                  <c:v>0.24</c:v>
                </c:pt>
                <c:pt idx="7">
                  <c:v>0.24</c:v>
                </c:pt>
                <c:pt idx="8">
                  <c:v>0.16000000000000003</c:v>
                </c:pt>
              </c:numCache>
            </c:numRef>
          </c:yVal>
          <c:smooth val="0"/>
        </c:ser>
        <c:ser>
          <c:idx val="2"/>
          <c:order val="2"/>
          <c:tx>
            <c:v>N=10^2</c:v>
          </c:tx>
          <c:xVal>
            <c:numRef>
              <c:f>Лист1!$B$29:$B$37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Лист1!$D$29:$D$37</c:f>
              <c:numCache>
                <c:formatCode>General</c:formatCode>
                <c:ptCount val="9"/>
                <c:pt idx="0">
                  <c:v>9.1310000000000002E-2</c:v>
                </c:pt>
                <c:pt idx="1">
                  <c:v>0.16232000000000002</c:v>
                </c:pt>
                <c:pt idx="2">
                  <c:v>0.21414</c:v>
                </c:pt>
                <c:pt idx="3">
                  <c:v>0.23755999999999999</c:v>
                </c:pt>
                <c:pt idx="4">
                  <c:v>0.25564999999999999</c:v>
                </c:pt>
                <c:pt idx="5">
                  <c:v>0.25097999999999998</c:v>
                </c:pt>
                <c:pt idx="6">
                  <c:v>0.21581</c:v>
                </c:pt>
                <c:pt idx="7">
                  <c:v>0.16544000000000003</c:v>
                </c:pt>
                <c:pt idx="8">
                  <c:v>8.9100000000000013E-2</c:v>
                </c:pt>
              </c:numCache>
            </c:numRef>
          </c:yVal>
          <c:smooth val="0"/>
        </c:ser>
        <c:ser>
          <c:idx val="3"/>
          <c:order val="3"/>
          <c:tx>
            <c:v>N=10</c:v>
          </c:tx>
          <c:xVal>
            <c:numRef>
              <c:f>Лист1!$B$38:$B$46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Лист1!$D$38:$D$46</c:f>
              <c:numCache>
                <c:formatCode>General</c:formatCode>
                <c:ptCount val="9"/>
                <c:pt idx="0">
                  <c:v>0.1</c:v>
                </c:pt>
                <c:pt idx="1">
                  <c:v>0.17720000000000002</c:v>
                </c:pt>
                <c:pt idx="2">
                  <c:v>0.23219999999999999</c:v>
                </c:pt>
                <c:pt idx="3">
                  <c:v>0.2656</c:v>
                </c:pt>
                <c:pt idx="4">
                  <c:v>0.27350000000000002</c:v>
                </c:pt>
                <c:pt idx="5">
                  <c:v>0.26279999999999998</c:v>
                </c:pt>
                <c:pt idx="6">
                  <c:v>0.2303</c:v>
                </c:pt>
                <c:pt idx="7">
                  <c:v>0.17624000000000001</c:v>
                </c:pt>
                <c:pt idx="8">
                  <c:v>0.10125000000000001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944768"/>
        <c:axId val="124946688"/>
      </c:scatterChart>
      <c:valAx>
        <c:axId val="12494476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946688"/>
        <c:crosses val="autoZero"/>
        <c:crossBetween val="midCat"/>
      </c:valAx>
      <c:valAx>
        <c:axId val="124946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1" i="0" baseline="0">
                    <a:effectLst/>
                  </a:rPr>
                  <a:t>Интенсивность потока</a:t>
                </a:r>
                <a:endParaRPr lang="ru-RU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3.6111111111111108E-2"/>
              <c:y val="0.180117381160688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494476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Зависимость</a:t>
            </a:r>
            <a:r>
              <a:rPr lang="en-US" sz="1800" b="1" i="0" baseline="0">
                <a:effectLst/>
              </a:rPr>
              <a:t>(S/A)(po)</a:t>
            </a:r>
            <a:endParaRPr lang="en-US" sz="1800" b="1" baseline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>
                <a:effectLst/>
              </a:rPr>
              <a:t>p=1/1,01;</a:t>
            </a:r>
            <a:r>
              <a:rPr lang="en-US" sz="1400" b="0" baseline="0">
                <a:effectLst/>
              </a:rPr>
              <a:t> q=1/100;</a:t>
            </a:r>
            <a:endParaRPr lang="ru-RU" sz="1400" b="0">
              <a:effectLst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N=1000</c:v>
          </c:tx>
          <c:cat>
            <c:numRef>
              <c:f>Лист1!$E$24:$E$34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0</c:v>
                </c:pt>
                <c:pt idx="1">
                  <c:v>8.7000000000000001E-4</c:v>
                </c:pt>
                <c:pt idx="2">
                  <c:v>1.56E-3</c:v>
                </c:pt>
                <c:pt idx="3">
                  <c:v>2E-3</c:v>
                </c:pt>
                <c:pt idx="4">
                  <c:v>2.4199999999999998E-3</c:v>
                </c:pt>
                <c:pt idx="5">
                  <c:v>2.5999999999999999E-3</c:v>
                </c:pt>
                <c:pt idx="6">
                  <c:v>2.33E-3</c:v>
                </c:pt>
                <c:pt idx="7">
                  <c:v>1.8600000000000001E-3</c:v>
                </c:pt>
                <c:pt idx="8">
                  <c:v>1.64E-3</c:v>
                </c:pt>
                <c:pt idx="9">
                  <c:v>9.1399999999999999E-4</c:v>
                </c:pt>
                <c:pt idx="10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N=100</c:v>
          </c:tx>
          <c:cat>
            <c:numRef>
              <c:f>Лист1!$E$24:$E$34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Лист1!$F$13:$F$23</c:f>
              <c:numCache>
                <c:formatCode>General</c:formatCode>
                <c:ptCount val="11"/>
                <c:pt idx="0">
                  <c:v>0</c:v>
                </c:pt>
                <c:pt idx="1">
                  <c:v>8.9999999999999998E-4</c:v>
                </c:pt>
                <c:pt idx="2">
                  <c:v>1.57E-3</c:v>
                </c:pt>
                <c:pt idx="3">
                  <c:v>1.99E-3</c:v>
                </c:pt>
                <c:pt idx="4">
                  <c:v>2.3500000000000001E-3</c:v>
                </c:pt>
                <c:pt idx="5">
                  <c:v>2.5600000000000002E-3</c:v>
                </c:pt>
                <c:pt idx="6">
                  <c:v>2.5899999999999999E-3</c:v>
                </c:pt>
                <c:pt idx="7">
                  <c:v>2.1700000000000001E-3</c:v>
                </c:pt>
                <c:pt idx="8">
                  <c:v>1.66E-3</c:v>
                </c:pt>
                <c:pt idx="9">
                  <c:v>9.6000000000000002E-4</c:v>
                </c:pt>
                <c:pt idx="1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N=10</c:v>
          </c:tx>
          <c:cat>
            <c:numRef>
              <c:f>Лист1!$E$24:$E$34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Лист1!$F$24:$F$34</c:f>
              <c:numCache>
                <c:formatCode>General</c:formatCode>
                <c:ptCount val="11"/>
                <c:pt idx="0">
                  <c:v>0</c:v>
                </c:pt>
                <c:pt idx="1">
                  <c:v>8.9999999999999998E-4</c:v>
                </c:pt>
                <c:pt idx="2">
                  <c:v>1.73E-3</c:v>
                </c:pt>
                <c:pt idx="3">
                  <c:v>2.3089999999999999E-3</c:v>
                </c:pt>
                <c:pt idx="4">
                  <c:v>2.7699999999999999E-3</c:v>
                </c:pt>
                <c:pt idx="5">
                  <c:v>2.7299999999999998E-3</c:v>
                </c:pt>
                <c:pt idx="6">
                  <c:v>2.63E-3</c:v>
                </c:pt>
                <c:pt idx="7">
                  <c:v>2.2980000000000001E-3</c:v>
                </c:pt>
                <c:pt idx="8">
                  <c:v>1.8600000000000001E-3</c:v>
                </c:pt>
                <c:pt idx="9">
                  <c:v>1E-3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994304"/>
        <c:axId val="124996224"/>
      </c:lineChart>
      <c:catAx>
        <c:axId val="12499430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рапсределения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996224"/>
        <c:crosses val="autoZero"/>
        <c:auto val="1"/>
        <c:lblAlgn val="ctr"/>
        <c:lblOffset val="100"/>
        <c:noMultiLvlLbl val="0"/>
      </c:catAx>
      <c:valAx>
        <c:axId val="124996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b="1" i="0" baseline="0">
                    <a:effectLst/>
                  </a:rPr>
                  <a:t>Доля удачных попыток</a:t>
                </a:r>
                <a:endParaRPr lang="ru-RU" sz="100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994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</a:t>
            </a:r>
            <a:r>
              <a:rPr lang="ru-RU" baseline="0"/>
              <a:t> </a:t>
            </a:r>
            <a:r>
              <a:rPr lang="en-US" baseline="0"/>
              <a:t>I(po)</a:t>
            </a:r>
          </a:p>
          <a:p>
            <a:pPr>
              <a:defRPr/>
            </a:pPr>
            <a:r>
              <a:rPr lang="en-US" sz="1400" b="0" i="0" baseline="0">
                <a:effectLst/>
              </a:rPr>
              <a:t>p=1/1,01; q=1/100;</a:t>
            </a:r>
            <a:endParaRPr lang="ru-RU" sz="1400">
              <a:effectLst/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N=1000</c:v>
          </c:tx>
          <c:xVal>
            <c:numRef>
              <c:f>Лист1!$E$2:$E$12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Лист1!$G$2:$G$12</c:f>
              <c:numCache>
                <c:formatCode>General</c:formatCode>
                <c:ptCount val="11"/>
                <c:pt idx="0">
                  <c:v>0</c:v>
                </c:pt>
                <c:pt idx="1">
                  <c:v>8.7000000000000001E-5</c:v>
                </c:pt>
                <c:pt idx="2">
                  <c:v>3.1199999999999999E-4</c:v>
                </c:pt>
                <c:pt idx="3">
                  <c:v>5.9999999999999995E-4</c:v>
                </c:pt>
                <c:pt idx="4">
                  <c:v>9.68E-4</c:v>
                </c:pt>
                <c:pt idx="5">
                  <c:v>1.2999999999999999E-3</c:v>
                </c:pt>
                <c:pt idx="6">
                  <c:v>1.3979999999999999E-3</c:v>
                </c:pt>
                <c:pt idx="7">
                  <c:v>1.302E-3</c:v>
                </c:pt>
                <c:pt idx="8">
                  <c:v>1.312E-3</c:v>
                </c:pt>
                <c:pt idx="9">
                  <c:v>8.2260000000000005E-4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N=100</c:v>
          </c:tx>
          <c:xVal>
            <c:numRef>
              <c:f>Лист1!$E$13:$E$23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Лист1!$G$13:$G$23</c:f>
              <c:numCache>
                <c:formatCode>General</c:formatCode>
                <c:ptCount val="11"/>
                <c:pt idx="0">
                  <c:v>0</c:v>
                </c:pt>
                <c:pt idx="1">
                  <c:v>9.0000000000000006E-5</c:v>
                </c:pt>
                <c:pt idx="2">
                  <c:v>3.1400000000000004E-4</c:v>
                </c:pt>
                <c:pt idx="3">
                  <c:v>5.9699999999999998E-4</c:v>
                </c:pt>
                <c:pt idx="4">
                  <c:v>9.4000000000000008E-4</c:v>
                </c:pt>
                <c:pt idx="5">
                  <c:v>1.2800000000000001E-3</c:v>
                </c:pt>
                <c:pt idx="6">
                  <c:v>1.5539999999999998E-3</c:v>
                </c:pt>
                <c:pt idx="7">
                  <c:v>1.519E-3</c:v>
                </c:pt>
                <c:pt idx="8">
                  <c:v>1.3280000000000002E-3</c:v>
                </c:pt>
                <c:pt idx="9">
                  <c:v>8.6400000000000008E-4</c:v>
                </c:pt>
                <c:pt idx="10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N=10</c:v>
          </c:tx>
          <c:xVal>
            <c:numRef>
              <c:f>Лист1!$E$24:$E$34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Лист1!$G$24:$G$34</c:f>
              <c:numCache>
                <c:formatCode>General</c:formatCode>
                <c:ptCount val="11"/>
                <c:pt idx="0">
                  <c:v>0</c:v>
                </c:pt>
                <c:pt idx="1">
                  <c:v>9.0000000000000006E-5</c:v>
                </c:pt>
                <c:pt idx="2">
                  <c:v>3.4600000000000001E-4</c:v>
                </c:pt>
                <c:pt idx="3">
                  <c:v>6.9269999999999998E-4</c:v>
                </c:pt>
                <c:pt idx="4">
                  <c:v>1.108E-3</c:v>
                </c:pt>
                <c:pt idx="5">
                  <c:v>1.3649999999999999E-3</c:v>
                </c:pt>
                <c:pt idx="6">
                  <c:v>1.578E-3</c:v>
                </c:pt>
                <c:pt idx="7">
                  <c:v>1.6086E-3</c:v>
                </c:pt>
                <c:pt idx="8">
                  <c:v>1.4880000000000002E-3</c:v>
                </c:pt>
                <c:pt idx="9">
                  <c:v>9.0000000000000008E-4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031168"/>
        <c:axId val="125033088"/>
      </c:scatterChart>
      <c:valAx>
        <c:axId val="125031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5033088"/>
        <c:crosses val="autoZero"/>
        <c:crossBetween val="midCat"/>
      </c:valAx>
      <c:valAx>
        <c:axId val="125033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Интенсивность</a:t>
                </a:r>
                <a:r>
                  <a:rPr lang="ru-RU" baseline="0"/>
                  <a:t> потока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503116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Зависимость</a:t>
            </a:r>
            <a:r>
              <a:rPr lang="en-US" sz="1800" b="1" i="0" baseline="0">
                <a:effectLst/>
              </a:rPr>
              <a:t>(S/A)(po)</a:t>
            </a:r>
            <a:endParaRPr lang="ru-RU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/>
              <a:t>p=1/1,33; q=1/4;</a:t>
            </a:r>
            <a:endParaRPr lang="ru-RU" sz="1400" b="0"/>
          </a:p>
        </c:rich>
      </c:tx>
      <c:layout>
        <c:manualLayout>
          <c:xMode val="edge"/>
          <c:yMode val="edge"/>
          <c:x val="0.19035894957244706"/>
          <c:y val="3.143675889491128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N=100</c:v>
          </c:tx>
          <c:cat>
            <c:numRef>
              <c:f>Лист2!$E$2:$E$12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Лист2!$F$13:$F$23</c:f>
              <c:numCache>
                <c:formatCode>General</c:formatCode>
                <c:ptCount val="11"/>
                <c:pt idx="0">
                  <c:v>0</c:v>
                </c:pt>
                <c:pt idx="1">
                  <c:v>1.7600000000000001E-2</c:v>
                </c:pt>
                <c:pt idx="2">
                  <c:v>3.2149999999999998E-2</c:v>
                </c:pt>
                <c:pt idx="3">
                  <c:v>4.4380000000000003E-2</c:v>
                </c:pt>
                <c:pt idx="4">
                  <c:v>5.2679999999999998E-2</c:v>
                </c:pt>
                <c:pt idx="5">
                  <c:v>5.7959999999999998E-2</c:v>
                </c:pt>
                <c:pt idx="6">
                  <c:v>5.7259999999999998E-2</c:v>
                </c:pt>
                <c:pt idx="7">
                  <c:v>5.262E-2</c:v>
                </c:pt>
                <c:pt idx="8">
                  <c:v>4.0750000000000001E-2</c:v>
                </c:pt>
                <c:pt idx="9">
                  <c:v>2.359E-2</c:v>
                </c:pt>
                <c:pt idx="10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N=1000</c:v>
          </c:tx>
          <c:cat>
            <c:numRef>
              <c:f>Лист2!$E$2:$E$12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Лист2!$F$2:$F$12</c:f>
              <c:numCache>
                <c:formatCode>General</c:formatCode>
                <c:ptCount val="11"/>
                <c:pt idx="0">
                  <c:v>0</c:v>
                </c:pt>
                <c:pt idx="1">
                  <c:v>1.7500000000000002E-2</c:v>
                </c:pt>
                <c:pt idx="2">
                  <c:v>3.2399999999999998E-2</c:v>
                </c:pt>
                <c:pt idx="3">
                  <c:v>4.3299999999999998E-2</c:v>
                </c:pt>
                <c:pt idx="4">
                  <c:v>0.05</c:v>
                </c:pt>
                <c:pt idx="5">
                  <c:v>5.2200000000000003E-2</c:v>
                </c:pt>
                <c:pt idx="6">
                  <c:v>5.4399999999999997E-2</c:v>
                </c:pt>
                <c:pt idx="7">
                  <c:v>4.8599999999999997E-2</c:v>
                </c:pt>
                <c:pt idx="8">
                  <c:v>3.9399999999999998E-2</c:v>
                </c:pt>
                <c:pt idx="9">
                  <c:v>0.01</c:v>
                </c:pt>
                <c:pt idx="1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N=10</c:v>
          </c:tx>
          <c:val>
            <c:numRef>
              <c:f>Лист2!$F$24:$F$34</c:f>
              <c:numCache>
                <c:formatCode>General</c:formatCode>
                <c:ptCount val="11"/>
                <c:pt idx="0">
                  <c:v>0</c:v>
                </c:pt>
                <c:pt idx="1">
                  <c:v>1.8700000000000001E-2</c:v>
                </c:pt>
                <c:pt idx="2">
                  <c:v>3.3000000000000002E-2</c:v>
                </c:pt>
                <c:pt idx="3">
                  <c:v>4.7800000000000002E-2</c:v>
                </c:pt>
                <c:pt idx="4">
                  <c:v>5.7500000000000002E-2</c:v>
                </c:pt>
                <c:pt idx="5">
                  <c:v>6.0600000000000001E-2</c:v>
                </c:pt>
                <c:pt idx="6">
                  <c:v>6.3700000000000007E-2</c:v>
                </c:pt>
                <c:pt idx="7">
                  <c:v>5.7200000000000001E-2</c:v>
                </c:pt>
                <c:pt idx="8">
                  <c:v>4.3799999999999999E-2</c:v>
                </c:pt>
                <c:pt idx="9">
                  <c:v>2.3400000000000001E-2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76224"/>
        <c:axId val="125078144"/>
      </c:lineChart>
      <c:catAx>
        <c:axId val="12507622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5078144"/>
        <c:crosses val="autoZero"/>
        <c:auto val="1"/>
        <c:lblAlgn val="ctr"/>
        <c:lblOffset val="100"/>
        <c:noMultiLvlLbl val="0"/>
      </c:catAx>
      <c:valAx>
        <c:axId val="125078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b="1" i="0" baseline="0">
                    <a:effectLst/>
                  </a:rPr>
                  <a:t>Доля удачных попыток</a:t>
                </a:r>
                <a:endParaRPr lang="ru-RU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1.3072015146275271E-2"/>
              <c:y val="0.252216043968556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5076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</a:t>
            </a:r>
            <a:r>
              <a:rPr lang="ru-RU" baseline="0"/>
              <a:t> </a:t>
            </a:r>
            <a:r>
              <a:rPr lang="en-US" baseline="0"/>
              <a:t>I(po)</a:t>
            </a:r>
          </a:p>
          <a:p>
            <a:pPr>
              <a:defRPr/>
            </a:pPr>
            <a:r>
              <a:rPr lang="en-US" sz="1400" b="0" i="0" baseline="0">
                <a:effectLst/>
              </a:rPr>
              <a:t>p=1/1,33; q=1/4;</a:t>
            </a:r>
            <a:endParaRPr lang="ru-RU" sz="1400">
              <a:effectLst/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N=1000</c:v>
          </c:tx>
          <c:xVal>
            <c:numRef>
              <c:f>Лист2!$E$2:$E$12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Лист2!$G$2:$G$12</c:f>
              <c:numCache>
                <c:formatCode>General</c:formatCode>
                <c:ptCount val="11"/>
                <c:pt idx="0">
                  <c:v>0</c:v>
                </c:pt>
                <c:pt idx="1">
                  <c:v>1.7500000000000003E-3</c:v>
                </c:pt>
                <c:pt idx="2">
                  <c:v>6.4799999999999996E-3</c:v>
                </c:pt>
                <c:pt idx="3">
                  <c:v>1.299E-2</c:v>
                </c:pt>
                <c:pt idx="4">
                  <c:v>2.0000000000000004E-2</c:v>
                </c:pt>
                <c:pt idx="5">
                  <c:v>2.6100000000000002E-2</c:v>
                </c:pt>
                <c:pt idx="6">
                  <c:v>3.2639999999999995E-2</c:v>
                </c:pt>
                <c:pt idx="7">
                  <c:v>3.4019999999999995E-2</c:v>
                </c:pt>
                <c:pt idx="8">
                  <c:v>3.1519999999999999E-2</c:v>
                </c:pt>
                <c:pt idx="9">
                  <c:v>9.0000000000000011E-3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N=100</c:v>
          </c:tx>
          <c:xVal>
            <c:numRef>
              <c:f>Лист2!$E$13:$E$23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Лист2!$G$13:$G$23</c:f>
              <c:numCache>
                <c:formatCode>General</c:formatCode>
                <c:ptCount val="11"/>
                <c:pt idx="0">
                  <c:v>0</c:v>
                </c:pt>
                <c:pt idx="1">
                  <c:v>1.7600000000000003E-3</c:v>
                </c:pt>
                <c:pt idx="2">
                  <c:v>6.43E-3</c:v>
                </c:pt>
                <c:pt idx="3">
                  <c:v>1.3314000000000001E-2</c:v>
                </c:pt>
                <c:pt idx="4">
                  <c:v>2.1072E-2</c:v>
                </c:pt>
                <c:pt idx="5">
                  <c:v>2.8979999999999999E-2</c:v>
                </c:pt>
                <c:pt idx="6">
                  <c:v>3.4355999999999998E-2</c:v>
                </c:pt>
                <c:pt idx="7">
                  <c:v>3.6833999999999999E-2</c:v>
                </c:pt>
                <c:pt idx="8">
                  <c:v>3.2600000000000004E-2</c:v>
                </c:pt>
                <c:pt idx="9">
                  <c:v>2.1231E-2</c:v>
                </c:pt>
                <c:pt idx="10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N=10</c:v>
          </c:tx>
          <c:xVal>
            <c:numRef>
              <c:f>Лист2!$E$24:$E$34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Лист2!$G$24:$G$34</c:f>
              <c:numCache>
                <c:formatCode>General</c:formatCode>
                <c:ptCount val="11"/>
                <c:pt idx="0">
                  <c:v>0</c:v>
                </c:pt>
                <c:pt idx="1">
                  <c:v>1.8700000000000001E-3</c:v>
                </c:pt>
                <c:pt idx="2">
                  <c:v>6.6000000000000008E-3</c:v>
                </c:pt>
                <c:pt idx="3">
                  <c:v>1.434E-2</c:v>
                </c:pt>
                <c:pt idx="4">
                  <c:v>2.3000000000000003E-2</c:v>
                </c:pt>
                <c:pt idx="5">
                  <c:v>3.0300000000000001E-2</c:v>
                </c:pt>
                <c:pt idx="6">
                  <c:v>3.8220000000000004E-2</c:v>
                </c:pt>
                <c:pt idx="7">
                  <c:v>4.0039999999999999E-2</c:v>
                </c:pt>
                <c:pt idx="8">
                  <c:v>3.5040000000000002E-2</c:v>
                </c:pt>
                <c:pt idx="9">
                  <c:v>2.1060000000000002E-2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117184"/>
        <c:axId val="125119104"/>
      </c:scatterChart>
      <c:valAx>
        <c:axId val="125117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5119104"/>
        <c:crosses val="autoZero"/>
        <c:crossBetween val="midCat"/>
      </c:valAx>
      <c:valAx>
        <c:axId val="125119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Интенсивность</a:t>
                </a:r>
                <a:r>
                  <a:rPr lang="ru-RU" baseline="0"/>
                  <a:t> потока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511718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Зависимость</a:t>
            </a:r>
            <a:r>
              <a:rPr lang="en-US" sz="1800" b="1" i="0" baseline="0">
                <a:effectLst/>
              </a:rPr>
              <a:t>(S/A)(po)</a:t>
            </a:r>
            <a:endParaRPr lang="en-US" baseline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0"/>
              <a:t>p=0,5;</a:t>
            </a:r>
            <a:r>
              <a:rPr lang="en-US" sz="1400" b="0" baseline="0"/>
              <a:t> q=0,5;</a:t>
            </a:r>
            <a:endParaRPr lang="ru-RU" sz="1400" b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N=100</c:v>
          </c:tx>
          <c:cat>
            <c:numRef>
              <c:f>Лист3!$E$24:$E$34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cat>
          <c:val>
            <c:numRef>
              <c:f>Лист3!$F$13:$F$23</c:f>
              <c:numCache>
                <c:formatCode>General</c:formatCode>
                <c:ptCount val="11"/>
                <c:pt idx="0">
                  <c:v>0</c:v>
                </c:pt>
                <c:pt idx="1">
                  <c:v>2.3800000000000002E-2</c:v>
                </c:pt>
                <c:pt idx="2">
                  <c:v>4.5069999999999999E-2</c:v>
                </c:pt>
                <c:pt idx="3">
                  <c:v>6.021E-2</c:v>
                </c:pt>
                <c:pt idx="4">
                  <c:v>7.6840000000000006E-2</c:v>
                </c:pt>
                <c:pt idx="5">
                  <c:v>8.7459999999999996E-2</c:v>
                </c:pt>
                <c:pt idx="6">
                  <c:v>9.1999999999999998E-2</c:v>
                </c:pt>
                <c:pt idx="7">
                  <c:v>8.7800000000000003E-2</c:v>
                </c:pt>
                <c:pt idx="8">
                  <c:v>7.6579999999999995E-2</c:v>
                </c:pt>
                <c:pt idx="9">
                  <c:v>4.8770000000000001E-2</c:v>
                </c:pt>
                <c:pt idx="10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N=1000</c:v>
          </c:tx>
          <c:cat>
            <c:numRef>
              <c:f>Лист3!$E$24:$E$34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cat>
          <c:val>
            <c:numRef>
              <c:f>Лист3!$F$2:$F$12</c:f>
              <c:numCache>
                <c:formatCode>General</c:formatCode>
                <c:ptCount val="11"/>
                <c:pt idx="0">
                  <c:v>0</c:v>
                </c:pt>
                <c:pt idx="1">
                  <c:v>2.35E-2</c:v>
                </c:pt>
                <c:pt idx="2">
                  <c:v>4.3999999999999997E-2</c:v>
                </c:pt>
                <c:pt idx="3">
                  <c:v>6.0400000000000002E-2</c:v>
                </c:pt>
                <c:pt idx="4">
                  <c:v>7.2959999999999997E-2</c:v>
                </c:pt>
                <c:pt idx="5">
                  <c:v>7.9299999999999995E-2</c:v>
                </c:pt>
                <c:pt idx="6">
                  <c:v>8.3699999999999997E-2</c:v>
                </c:pt>
                <c:pt idx="7">
                  <c:v>7.7399999999999997E-2</c:v>
                </c:pt>
                <c:pt idx="8">
                  <c:v>5.9299999999999999E-2</c:v>
                </c:pt>
                <c:pt idx="9">
                  <c:v>3.78E-2</c:v>
                </c:pt>
                <c:pt idx="10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v>N=10</c:v>
          </c:tx>
          <c:cat>
            <c:numRef>
              <c:f>Лист3!$E$24:$E$34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cat>
          <c:val>
            <c:numRef>
              <c:f>Лист3!$F$24:$F$34</c:f>
              <c:numCache>
                <c:formatCode>General</c:formatCode>
                <c:ptCount val="11"/>
                <c:pt idx="0">
                  <c:v>0</c:v>
                </c:pt>
                <c:pt idx="1">
                  <c:v>2.5000000000000001E-2</c:v>
                </c:pt>
                <c:pt idx="2">
                  <c:v>4.6519999999999999E-2</c:v>
                </c:pt>
                <c:pt idx="3">
                  <c:v>6.5559999999999993E-2</c:v>
                </c:pt>
                <c:pt idx="4">
                  <c:v>8.0299999999999996E-2</c:v>
                </c:pt>
                <c:pt idx="5">
                  <c:v>9.2700000000000005E-2</c:v>
                </c:pt>
                <c:pt idx="6">
                  <c:v>9.7559999999999994E-2</c:v>
                </c:pt>
                <c:pt idx="7">
                  <c:v>9.443E-2</c:v>
                </c:pt>
                <c:pt idx="8">
                  <c:v>8.0399999999999999E-2</c:v>
                </c:pt>
                <c:pt idx="9">
                  <c:v>4.8779999999999997E-2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163392"/>
        <c:axId val="124653568"/>
      </c:lineChart>
      <c:catAx>
        <c:axId val="12516339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 распределения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24653568"/>
        <c:crosses val="autoZero"/>
        <c:auto val="1"/>
        <c:lblAlgn val="ctr"/>
        <c:lblOffset val="100"/>
        <c:noMultiLvlLbl val="0"/>
      </c:catAx>
      <c:valAx>
        <c:axId val="124653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Доля</a:t>
                </a:r>
                <a:r>
                  <a:rPr lang="ru-RU" baseline="0"/>
                  <a:t> удачных попыток</a:t>
                </a:r>
                <a:endParaRPr lang="ru-RU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25163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Зависимость</a:t>
            </a:r>
            <a:r>
              <a:rPr lang="ru-RU" baseline="0"/>
              <a:t> </a:t>
            </a:r>
            <a:r>
              <a:rPr lang="en-US" baseline="0"/>
              <a:t>I(po)</a:t>
            </a:r>
          </a:p>
          <a:p>
            <a:pPr>
              <a:defRPr/>
            </a:pPr>
            <a:r>
              <a:rPr lang="en-US" sz="1400" b="0" baseline="0"/>
              <a:t>p=0,5;q=0,5;</a:t>
            </a:r>
            <a:endParaRPr lang="ru-RU" sz="1400" b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N=1000</c:v>
          </c:tx>
          <c:xVal>
            <c:numRef>
              <c:f>Лист3!$E$2:$E$12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Лист3!$G$2:$G$12</c:f>
              <c:numCache>
                <c:formatCode>General</c:formatCode>
                <c:ptCount val="11"/>
                <c:pt idx="0">
                  <c:v>0</c:v>
                </c:pt>
                <c:pt idx="1">
                  <c:v>2.3500000000000001E-3</c:v>
                </c:pt>
                <c:pt idx="2">
                  <c:v>8.8000000000000005E-3</c:v>
                </c:pt>
                <c:pt idx="3">
                  <c:v>1.8120000000000001E-2</c:v>
                </c:pt>
                <c:pt idx="4">
                  <c:v>2.9184000000000002E-2</c:v>
                </c:pt>
                <c:pt idx="5">
                  <c:v>3.9649999999999998E-2</c:v>
                </c:pt>
                <c:pt idx="6">
                  <c:v>5.0219999999999994E-2</c:v>
                </c:pt>
                <c:pt idx="7">
                  <c:v>5.4179999999999992E-2</c:v>
                </c:pt>
                <c:pt idx="8">
                  <c:v>4.7440000000000003E-2</c:v>
                </c:pt>
                <c:pt idx="9">
                  <c:v>3.4020000000000002E-2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N=100</c:v>
          </c:tx>
          <c:xVal>
            <c:numRef>
              <c:f>Лист3!$E$13:$E$23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Лист3!$G$13:$G$23</c:f>
              <c:numCache>
                <c:formatCode>General</c:formatCode>
                <c:ptCount val="11"/>
                <c:pt idx="0">
                  <c:v>0</c:v>
                </c:pt>
                <c:pt idx="1">
                  <c:v>2.3800000000000002E-3</c:v>
                </c:pt>
                <c:pt idx="2">
                  <c:v>9.0139999999999994E-3</c:v>
                </c:pt>
                <c:pt idx="3">
                  <c:v>1.8062999999999999E-2</c:v>
                </c:pt>
                <c:pt idx="4">
                  <c:v>3.0736000000000003E-2</c:v>
                </c:pt>
                <c:pt idx="5">
                  <c:v>4.3729999999999998E-2</c:v>
                </c:pt>
                <c:pt idx="6">
                  <c:v>5.5199999999999999E-2</c:v>
                </c:pt>
                <c:pt idx="7">
                  <c:v>6.1460000000000001E-2</c:v>
                </c:pt>
                <c:pt idx="8">
                  <c:v>6.1263999999999999E-2</c:v>
                </c:pt>
                <c:pt idx="9">
                  <c:v>4.3893000000000001E-2</c:v>
                </c:pt>
                <c:pt idx="10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N=10</c:v>
          </c:tx>
          <c:xVal>
            <c:numRef>
              <c:f>Лист3!$E$24:$E$34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1</c:v>
                </c:pt>
              </c:numCache>
            </c:numRef>
          </c:xVal>
          <c:yVal>
            <c:numRef>
              <c:f>Лист3!$G$24:$G$34</c:f>
              <c:numCache>
                <c:formatCode>General</c:formatCode>
                <c:ptCount val="11"/>
                <c:pt idx="0">
                  <c:v>0</c:v>
                </c:pt>
                <c:pt idx="1">
                  <c:v>2.5000000000000005E-3</c:v>
                </c:pt>
                <c:pt idx="2">
                  <c:v>9.3039999999999998E-3</c:v>
                </c:pt>
                <c:pt idx="3">
                  <c:v>1.9668000000000001E-2</c:v>
                </c:pt>
                <c:pt idx="4">
                  <c:v>3.2120000000000003E-2</c:v>
                </c:pt>
                <c:pt idx="5">
                  <c:v>4.6350000000000002E-2</c:v>
                </c:pt>
                <c:pt idx="6">
                  <c:v>5.8535999999999991E-2</c:v>
                </c:pt>
                <c:pt idx="7">
                  <c:v>6.6100999999999993E-2</c:v>
                </c:pt>
                <c:pt idx="8">
                  <c:v>6.4319999999999988E-2</c:v>
                </c:pt>
                <c:pt idx="9">
                  <c:v>4.390199999999999E-2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680064"/>
        <c:axId val="124690432"/>
      </c:scatterChart>
      <c:valAx>
        <c:axId val="124680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Плотность</a:t>
                </a:r>
                <a:r>
                  <a:rPr lang="ru-RU" baseline="0"/>
                  <a:t> распределения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690432"/>
        <c:crosses val="autoZero"/>
        <c:crossBetween val="midCat"/>
      </c:valAx>
      <c:valAx>
        <c:axId val="124690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Интенсивность</a:t>
                </a:r>
                <a:r>
                  <a:rPr lang="ru-RU" baseline="0"/>
                  <a:t> потока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68006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7575FA-A0B8-435E-9CCA-3C8D536F7DBA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8E13A52-C694-4688-BDF7-20F4B586619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6.emf"/><Relationship Id="rId4" Type="http://schemas.openxmlformats.org/officeDocument/2006/relationships/package" Target="../embeddings/_____Microsoft_Excel1.xlsx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____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10" Type="http://schemas.openxmlformats.org/officeDocument/2006/relationships/image" Target="../media/image18.png"/><Relationship Id="rId4" Type="http://schemas.openxmlformats.org/officeDocument/2006/relationships/package" Target="../embeddings/_____Microsoft_Excel2.xlsx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4.bin"/><Relationship Id="rId7" Type="http://schemas.openxmlformats.org/officeDocument/2006/relationships/package" Target="../embeddings/_____Microsoft_Excel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10" Type="http://schemas.openxmlformats.org/officeDocument/2006/relationships/image" Target="../media/image22.png"/><Relationship Id="rId4" Type="http://schemas.openxmlformats.org/officeDocument/2006/relationships/package" Target="../embeddings/_____Microsoft_Excel4.xlsx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Уравнение состояния асимметричного процесса с запретами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Курсовая работа Зверевой М.В.</a:t>
            </a:r>
          </a:p>
          <a:p>
            <a:r>
              <a:rPr lang="ru-RU" dirty="0" smtClean="0"/>
              <a:t>Научный руководитель Тамм М.В.</a:t>
            </a:r>
            <a:endParaRPr lang="ru-RU" dirty="0"/>
          </a:p>
        </p:txBody>
      </p:sp>
      <p:pic>
        <p:nvPicPr>
          <p:cNvPr id="1026" name="Picture 2" descr="http://www.phys.msu.ru/img/sign-fizfak-offici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334" y="479715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45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57912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736" y="1052736"/>
            <a:ext cx="7620000" cy="1172344"/>
          </a:xfrm>
        </p:spPr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кспериментально </a:t>
            </a:r>
            <a:r>
              <a:rPr lang="ru-RU" dirty="0"/>
              <a:t>получить </a:t>
            </a:r>
            <a:r>
              <a:rPr lang="ru-RU" dirty="0" smtClean="0"/>
              <a:t>зависимости стационарного </a:t>
            </a:r>
            <a:r>
              <a:rPr lang="ru-RU" dirty="0"/>
              <a:t>тока от плотности распределения при </a:t>
            </a:r>
            <a:r>
              <a:rPr lang="ru-RU" dirty="0" smtClean="0"/>
              <a:t>разных начальных </a:t>
            </a:r>
            <a:r>
              <a:rPr lang="ru-RU" dirty="0"/>
              <a:t>условиях.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204864"/>
            <a:ext cx="5791200" cy="6155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9944" y="2996952"/>
            <a:ext cx="76200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Ознакомление с основами статистической физики, с методами исследования ассиметричного процесса с запретами;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Получение графиков зависимостей стационарного тока от плотности распределения;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dirty="0"/>
              <a:t>Исследования изменения зависимости стационарного тока от плотности распределения при разных начальных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05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Стандартный АПЗ на кольце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827802"/>
              </p:ext>
            </p:extLst>
          </p:nvPr>
        </p:nvGraphicFramePr>
        <p:xfrm>
          <a:off x="179512" y="2636912"/>
          <a:ext cx="3960440" cy="27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Лист" r:id="rId4" imgW="2505155" imgH="1914652" progId="Excel.Sheet.12">
                  <p:embed/>
                </p:oleObj>
              </mc:Choice>
              <mc:Fallback>
                <p:oleObj name="Лист" r:id="rId4" imgW="2505155" imgH="191465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36912"/>
                        <a:ext cx="3960440" cy="272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25012388"/>
              </p:ext>
            </p:extLst>
          </p:nvPr>
        </p:nvGraphicFramePr>
        <p:xfrm>
          <a:off x="4356279" y="2564904"/>
          <a:ext cx="396044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059832" y="5517232"/>
                <a:ext cx="2557623" cy="501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∆</m:t>
                      </m:r>
                      <m:r>
                        <a:rPr lang="ru-RU" sz="2400" i="1">
                          <a:latin typeface="Cambria Math"/>
                        </a:rPr>
                        <m:t>𝐼</m:t>
                      </m:r>
                      <m:r>
                        <a:rPr lang="ru-RU" sz="2400" i="1">
                          <a:latin typeface="Cambria Math"/>
                        </a:rPr>
                        <m:t>~</m:t>
                      </m:r>
                      <m:r>
                        <a:rPr lang="ru-RU" sz="2400" i="1">
                          <a:latin typeface="Cambria Math"/>
                        </a:rPr>
                        <m:t>𝑐𝑜𝑛𝑠𝑡</m:t>
                      </m:r>
                      <m:r>
                        <a:rPr lang="ru-RU" sz="2400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517232"/>
                <a:ext cx="2557623" cy="50116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95536" y="170080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1)Оптимально количество попыток для получения результата определенной точности.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331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2)Проведен </a:t>
            </a:r>
            <a:r>
              <a:rPr lang="ru-RU" sz="2400" dirty="0"/>
              <a:t>ряд экспериментов для систем разных размеров</a:t>
            </a:r>
            <a:r>
              <a:rPr lang="ru-RU" sz="2400" dirty="0" smtClean="0"/>
              <a:t>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0597"/>
              </p:ext>
            </p:extLst>
          </p:nvPr>
        </p:nvGraphicFramePr>
        <p:xfrm>
          <a:off x="411436" y="1379677"/>
          <a:ext cx="5036245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Лист" r:id="rId4" imgW="3447955" imgH="1914652" progId="Excel.Sheet.12">
                  <p:embed/>
                </p:oleObj>
              </mc:Choice>
              <mc:Fallback>
                <p:oleObj name="Лист" r:id="rId4" imgW="3447955" imgH="191465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36" y="1379677"/>
                        <a:ext cx="5036245" cy="252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341684"/>
              </p:ext>
            </p:extLst>
          </p:nvPr>
        </p:nvGraphicFramePr>
        <p:xfrm>
          <a:off x="395536" y="3933056"/>
          <a:ext cx="5067336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Лист" r:id="rId7" imgW="3381374" imgH="1914652" progId="Excel.Sheet.12">
                  <p:embed/>
                </p:oleObj>
              </mc:Choice>
              <mc:Fallback>
                <p:oleObj name="Лист" r:id="rId7" imgW="3381374" imgH="1914652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933056"/>
                        <a:ext cx="5067336" cy="259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228184" y="2132856"/>
                <a:ext cx="2202847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𝐽</m:t>
                    </m:r>
                    <m:r>
                      <a:rPr lang="ru-RU" sz="2800" i="1">
                        <a:latin typeface="Cambria Math"/>
                      </a:rPr>
                      <m:t>=</m:t>
                    </m:r>
                    <m:r>
                      <a:rPr lang="ru-RU" sz="2800" i="1">
                        <a:latin typeface="Cambria Math"/>
                      </a:rPr>
                      <m:t>𝜌</m:t>
                    </m:r>
                    <m:r>
                      <a:rPr lang="ru-RU" sz="2800" i="1">
                        <a:latin typeface="Cambria Math"/>
                      </a:rPr>
                      <m:t>(</m:t>
                    </m:r>
                    <m:r>
                      <a:rPr lang="ru-RU" sz="2800" i="1">
                        <a:latin typeface="Cambria Math"/>
                      </a:rPr>
                      <m:t>𝜌</m:t>
                    </m:r>
                    <m:r>
                      <a:rPr lang="ru-RU" sz="2800" i="1">
                        <a:latin typeface="Cambria Math"/>
                      </a:rPr>
                      <m:t>−1)</m:t>
                    </m:r>
                  </m:oMath>
                </a14:m>
                <a:r>
                  <a:rPr lang="ru-RU" sz="2400" dirty="0"/>
                  <a:t> </a:t>
                </a: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132856"/>
                <a:ext cx="2202847" cy="51328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228308" y="3122864"/>
                <a:ext cx="188064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=1−</m:t>
                      </m:r>
                      <m:r>
                        <a:rPr lang="ru-RU" sz="2800" i="1">
                          <a:latin typeface="Cambria Math"/>
                        </a:rPr>
                        <m:t>𝜌</m:t>
                      </m:r>
                      <m:r>
                        <a:rPr lang="ru-RU" sz="28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308" y="3122864"/>
                <a:ext cx="1880643" cy="8989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554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533732"/>
              </p:ext>
            </p:extLst>
          </p:nvPr>
        </p:nvGraphicFramePr>
        <p:xfrm>
          <a:off x="251520" y="457200"/>
          <a:ext cx="5148064" cy="2755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Лист" r:id="rId4" imgW="3571967" imgH="1914652" progId="Excel.Sheet.12">
                  <p:embed/>
                </p:oleObj>
              </mc:Choice>
              <mc:Fallback>
                <p:oleObj name="Лист" r:id="rId4" imgW="3571967" imgH="191465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57200"/>
                        <a:ext cx="5148064" cy="2755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850693"/>
              </p:ext>
            </p:extLst>
          </p:nvPr>
        </p:nvGraphicFramePr>
        <p:xfrm>
          <a:off x="251520" y="3429000"/>
          <a:ext cx="5186496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Лист" r:id="rId7" imgW="3371718" imgH="1914652" progId="Excel.Sheet.12">
                  <p:embed/>
                </p:oleObj>
              </mc:Choice>
              <mc:Fallback>
                <p:oleObj name="Лист" r:id="rId7" imgW="3371718" imgH="1914652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429000"/>
                        <a:ext cx="5186496" cy="2952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929932" y="1916832"/>
                <a:ext cx="2489784" cy="989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𝐽</m:t>
                      </m:r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𝑀</m:t>
                          </m:r>
                          <m:r>
                            <a:rPr lang="ru-RU" sz="2800" i="1">
                              <a:latin typeface="Cambria Math"/>
                            </a:rPr>
                            <m:t>(</m:t>
                          </m:r>
                          <m:r>
                            <a:rPr lang="ru-RU" sz="2800" i="1">
                              <a:latin typeface="Cambria Math"/>
                            </a:rPr>
                            <m:t>𝑁</m:t>
                          </m:r>
                          <m:r>
                            <a:rPr lang="ru-RU" sz="2800" i="1">
                              <a:latin typeface="Cambria Math"/>
                            </a:rPr>
                            <m:t>−</m:t>
                          </m:r>
                          <m:r>
                            <a:rPr lang="ru-RU" sz="2800" i="1">
                              <a:latin typeface="Cambria Math"/>
                            </a:rPr>
                            <m:t>𝑀</m:t>
                          </m:r>
                          <m:r>
                            <a:rPr lang="ru-RU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𝑁</m:t>
                          </m:r>
                          <m:r>
                            <a:rPr lang="ru-RU" sz="2800" i="1">
                              <a:latin typeface="Cambria Math"/>
                            </a:rPr>
                            <m:t>(</m:t>
                          </m:r>
                          <m:r>
                            <a:rPr lang="ru-RU" sz="2800" i="1">
                              <a:latin typeface="Cambria Math"/>
                            </a:rPr>
                            <m:t>𝑁</m:t>
                          </m:r>
                          <m:r>
                            <a:rPr lang="ru-RU" sz="2800" i="1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932" y="1916832"/>
                <a:ext cx="2489784" cy="98943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968032" y="3501008"/>
                <a:ext cx="2406941" cy="989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(</m:t>
                          </m:r>
                          <m:r>
                            <a:rPr lang="ru-RU" sz="2800" i="1">
                              <a:latin typeface="Cambria Math"/>
                            </a:rPr>
                            <m:t>𝑁</m:t>
                          </m:r>
                          <m:r>
                            <a:rPr lang="ru-RU" sz="2800" i="1">
                              <a:latin typeface="Cambria Math"/>
                            </a:rPr>
                            <m:t>−</m:t>
                          </m:r>
                          <m:r>
                            <a:rPr lang="ru-RU" sz="2800" i="1">
                              <a:latin typeface="Cambria Math"/>
                            </a:rPr>
                            <m:t>𝑀</m:t>
                          </m:r>
                          <m:r>
                            <a:rPr lang="ru-RU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(</m:t>
                          </m:r>
                          <m:r>
                            <a:rPr lang="ru-RU" sz="2800" i="1">
                              <a:latin typeface="Cambria Math"/>
                            </a:rPr>
                            <m:t>𝑁</m:t>
                          </m:r>
                          <m:r>
                            <a:rPr lang="ru-RU" sz="2800" i="1"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032" y="3501008"/>
                <a:ext cx="2406941" cy="98943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29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8160299"/>
              </p:ext>
            </p:extLst>
          </p:nvPr>
        </p:nvGraphicFramePr>
        <p:xfrm>
          <a:off x="1475656" y="476672"/>
          <a:ext cx="5882005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2378592"/>
              </p:ext>
            </p:extLst>
          </p:nvPr>
        </p:nvGraphicFramePr>
        <p:xfrm>
          <a:off x="1475656" y="3356992"/>
          <a:ext cx="5600700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91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548090"/>
          </a:xfrm>
        </p:spPr>
        <p:txBody>
          <a:bodyPr>
            <a:normAutofit fontScale="90000"/>
          </a:bodyPr>
          <a:lstStyle/>
          <a:p>
            <a:r>
              <a:rPr lang="ru-RU" dirty="0"/>
              <a:t>Модифицированный АПЗ с внутренними состояниями </a:t>
            </a:r>
            <a:r>
              <a:rPr lang="ru-RU" dirty="0" smtClean="0"/>
              <a:t>частиц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7620000" cy="4988768"/>
              </a:xfrm>
            </p:spPr>
            <p:txBody>
              <a:bodyPr>
                <a:normAutofit lnSpcReduction="10000"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𝑝</m:t>
                          </m:r>
                          <m:r>
                            <a:rPr lang="ru-RU" sz="2400" i="1">
                              <a:latin typeface="Cambria Math"/>
                            </a:rPr>
                            <m:t>∗</m:t>
                          </m:r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  <m:r>
                            <a:rPr lang="ru-RU" sz="2400" i="1">
                              <a:latin typeface="Cambria Math"/>
                            </a:rPr>
                            <m:t>1+</m:t>
                          </m:r>
                          <m:r>
                            <a:rPr lang="ru-RU" sz="2400" i="1">
                              <a:latin typeface="Cambria Math"/>
                            </a:rPr>
                            <m:t>𝑞</m:t>
                          </m:r>
                          <m:r>
                            <a:rPr lang="ru-RU" sz="2400" i="1">
                              <a:latin typeface="Cambria Math"/>
                            </a:rPr>
                            <m:t>∗</m:t>
                          </m:r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1" i="0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𝑄</m:t>
                      </m:r>
                      <m:r>
                        <a:rPr lang="ru-RU" sz="2400" i="1">
                          <a:latin typeface="Cambria Math"/>
                        </a:rPr>
                        <m:t>=1−</m:t>
                      </m:r>
                      <m:r>
                        <a:rPr lang="ru-RU" sz="2400" i="1">
                          <a:latin typeface="Cambria Math"/>
                        </a:rPr>
                        <m:t>𝑃</m:t>
                      </m:r>
                      <m:r>
                        <a:rPr lang="en-US" sz="2400" b="1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𝑇</m:t>
                      </m:r>
                      <m:r>
                        <a:rPr lang="ru-RU" sz="2400" i="1">
                          <a:latin typeface="Cambria Math"/>
                        </a:rPr>
                        <m:t>+=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𝑝</m:t>
                          </m:r>
                          <m:r>
                            <a:rPr lang="ru-RU" sz="2400" i="1">
                              <a:latin typeface="Cambria Math"/>
                            </a:rPr>
                            <m:t>∗</m:t>
                          </m:r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  <m:r>
                            <a:rPr lang="ru-RU" sz="2400" i="1">
                              <a:latin typeface="Cambria Math"/>
                            </a:rPr>
                            <m:t>1+</m:t>
                          </m:r>
                          <m:r>
                            <a:rPr lang="ru-RU" sz="2400" i="1">
                              <a:latin typeface="Cambria Math"/>
                            </a:rPr>
                            <m:t>𝑞</m:t>
                          </m:r>
                          <m:r>
                            <a:rPr lang="ru-RU" sz="2400" i="1">
                              <a:latin typeface="Cambria Math"/>
                            </a:rPr>
                            <m:t>∗</m:t>
                          </m:r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𝐽</m:t>
                      </m:r>
                      <m:r>
                        <a:rPr lang="ru-RU" sz="24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ru-RU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ru-RU" sz="24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latin typeface="Cambria Math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ru-RU" sz="2400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  <m:r>
                            <a:rPr lang="en-US" sz="2400" b="1" i="1" smtClean="0">
                              <a:latin typeface="Cambria Math"/>
                            </a:rPr>
                            <m:t>;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7620000" cy="498876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85800" y="1676400"/>
            <a:ext cx="6248400" cy="533400"/>
            <a:chOff x="336" y="768"/>
            <a:chExt cx="3936" cy="336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336" y="768"/>
              <a:ext cx="39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336" y="1104"/>
              <a:ext cx="39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24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60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296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1632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968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2304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640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976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312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648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984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1295400" y="1828800"/>
            <a:ext cx="228600" cy="228600"/>
            <a:chOff x="912" y="2304"/>
            <a:chExt cx="144" cy="144"/>
          </a:xfrm>
        </p:grpSpPr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828800" y="1828800"/>
            <a:ext cx="228600" cy="228600"/>
            <a:chOff x="912" y="2304"/>
            <a:chExt cx="144" cy="144"/>
          </a:xfrm>
        </p:grpSpPr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3429000" y="1828800"/>
            <a:ext cx="228600" cy="228600"/>
            <a:chOff x="912" y="2304"/>
            <a:chExt cx="144" cy="144"/>
          </a:xfrm>
        </p:grpSpPr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29"/>
          <p:cNvGrpSpPr>
            <a:grpSpLocks/>
          </p:cNvGrpSpPr>
          <p:nvPr/>
        </p:nvGrpSpPr>
        <p:grpSpPr bwMode="auto">
          <a:xfrm>
            <a:off x="5029200" y="1828800"/>
            <a:ext cx="228600" cy="228600"/>
            <a:chOff x="912" y="2304"/>
            <a:chExt cx="144" cy="144"/>
          </a:xfrm>
        </p:grpSpPr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5562600" y="1828800"/>
            <a:ext cx="228600" cy="228600"/>
            <a:chOff x="912" y="2304"/>
            <a:chExt cx="144" cy="144"/>
          </a:xfrm>
        </p:grpSpPr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>
            <a:off x="6096000" y="1828800"/>
            <a:ext cx="228600" cy="228600"/>
            <a:chOff x="912" y="2304"/>
            <a:chExt cx="144" cy="144"/>
          </a:xfrm>
        </p:grpSpPr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5638800" y="2362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7" name="Group 98"/>
          <p:cNvGrpSpPr>
            <a:grpSpLocks/>
          </p:cNvGrpSpPr>
          <p:nvPr/>
        </p:nvGrpSpPr>
        <p:grpSpPr bwMode="auto">
          <a:xfrm>
            <a:off x="685800" y="2484438"/>
            <a:ext cx="6911975" cy="411162"/>
            <a:chOff x="432" y="1133"/>
            <a:chExt cx="4354" cy="259"/>
          </a:xfrm>
        </p:grpSpPr>
        <p:grpSp>
          <p:nvGrpSpPr>
            <p:cNvPr id="38" name="Group 45"/>
            <p:cNvGrpSpPr>
              <a:grpSpLocks/>
            </p:cNvGrpSpPr>
            <p:nvPr/>
          </p:nvGrpSpPr>
          <p:grpSpPr bwMode="auto">
            <a:xfrm>
              <a:off x="1344" y="1152"/>
              <a:ext cx="144" cy="144"/>
              <a:chOff x="912" y="2304"/>
              <a:chExt cx="144" cy="144"/>
            </a:xfrm>
          </p:grpSpPr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47"/>
              <p:cNvSpPr>
                <a:spLocks noChangeShapeType="1"/>
              </p:cNvSpPr>
              <p:nvPr/>
            </p:nvSpPr>
            <p:spPr bwMode="auto">
              <a:xfrm flipV="1"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" name="Group 48"/>
            <p:cNvGrpSpPr>
              <a:grpSpLocks/>
            </p:cNvGrpSpPr>
            <p:nvPr/>
          </p:nvGrpSpPr>
          <p:grpSpPr bwMode="auto">
            <a:xfrm>
              <a:off x="432" y="1152"/>
              <a:ext cx="144" cy="144"/>
              <a:chOff x="912" y="2304"/>
              <a:chExt cx="144" cy="144"/>
            </a:xfrm>
          </p:grpSpPr>
          <p:sp>
            <p:nvSpPr>
              <p:cNvPr id="42" name="Line 49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50"/>
              <p:cNvSpPr>
                <a:spLocks noChangeShapeType="1"/>
              </p:cNvSpPr>
              <p:nvPr/>
            </p:nvSpPr>
            <p:spPr bwMode="auto">
              <a:xfrm flipV="1"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" name="AutoShape 51"/>
            <p:cNvSpPr>
              <a:spLocks noChangeArrowheads="1"/>
            </p:cNvSpPr>
            <p:nvPr/>
          </p:nvSpPr>
          <p:spPr bwMode="auto">
            <a:xfrm>
              <a:off x="912" y="1152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1" name="Object 96"/>
            <p:cNvGraphicFramePr>
              <a:graphicFrameLocks noChangeAspect="1"/>
            </p:cNvGraphicFramePr>
            <p:nvPr/>
          </p:nvGraphicFramePr>
          <p:xfrm>
            <a:off x="1872" y="1133"/>
            <a:ext cx="2914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4" imgW="2286000" imgH="203040" progId="Equation.DSMT4">
                    <p:embed/>
                  </p:oleObj>
                </mc:Choice>
                <mc:Fallback>
                  <p:oleObj name="Equation" r:id="rId4" imgW="22860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33"/>
                          <a:ext cx="2914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99"/>
          <p:cNvGrpSpPr>
            <a:grpSpLocks/>
          </p:cNvGrpSpPr>
          <p:nvPr/>
        </p:nvGrpSpPr>
        <p:grpSpPr bwMode="auto">
          <a:xfrm>
            <a:off x="609600" y="3124200"/>
            <a:ext cx="7321550" cy="533400"/>
            <a:chOff x="384" y="1440"/>
            <a:chExt cx="4612" cy="336"/>
          </a:xfrm>
        </p:grpSpPr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384" y="1440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75"/>
            <p:cNvSpPr>
              <a:spLocks noChangeShapeType="1"/>
            </p:cNvSpPr>
            <p:nvPr/>
          </p:nvSpPr>
          <p:spPr bwMode="auto">
            <a:xfrm>
              <a:off x="672" y="1440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77"/>
            <p:cNvSpPr>
              <a:spLocks noChangeShapeType="1"/>
            </p:cNvSpPr>
            <p:nvPr/>
          </p:nvSpPr>
          <p:spPr bwMode="auto">
            <a:xfrm>
              <a:off x="1344" y="1440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86"/>
            <p:cNvSpPr>
              <a:spLocks noChangeShapeType="1"/>
            </p:cNvSpPr>
            <p:nvPr/>
          </p:nvSpPr>
          <p:spPr bwMode="auto">
            <a:xfrm>
              <a:off x="1104" y="1440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87"/>
            <p:cNvSpPr>
              <a:spLocks noChangeShapeType="1"/>
            </p:cNvSpPr>
            <p:nvPr/>
          </p:nvSpPr>
          <p:spPr bwMode="auto">
            <a:xfrm>
              <a:off x="1104" y="1776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88"/>
            <p:cNvSpPr>
              <a:spLocks noChangeShapeType="1"/>
            </p:cNvSpPr>
            <p:nvPr/>
          </p:nvSpPr>
          <p:spPr bwMode="auto">
            <a:xfrm>
              <a:off x="384" y="1776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3" name="Group 89"/>
            <p:cNvGrpSpPr>
              <a:grpSpLocks/>
            </p:cNvGrpSpPr>
            <p:nvPr/>
          </p:nvGrpSpPr>
          <p:grpSpPr bwMode="auto">
            <a:xfrm>
              <a:off x="432" y="1536"/>
              <a:ext cx="144" cy="144"/>
              <a:chOff x="912" y="2304"/>
              <a:chExt cx="144" cy="144"/>
            </a:xfrm>
          </p:grpSpPr>
          <p:sp>
            <p:nvSpPr>
              <p:cNvPr id="59" name="Line 90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91"/>
              <p:cNvSpPr>
                <a:spLocks noChangeShapeType="1"/>
              </p:cNvSpPr>
              <p:nvPr/>
            </p:nvSpPr>
            <p:spPr bwMode="auto">
              <a:xfrm flipV="1"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" name="Group 92"/>
            <p:cNvGrpSpPr>
              <a:grpSpLocks/>
            </p:cNvGrpSpPr>
            <p:nvPr/>
          </p:nvGrpSpPr>
          <p:grpSpPr bwMode="auto">
            <a:xfrm>
              <a:off x="1440" y="1536"/>
              <a:ext cx="144" cy="144"/>
              <a:chOff x="912" y="2304"/>
              <a:chExt cx="144" cy="144"/>
            </a:xfrm>
          </p:grpSpPr>
          <p:sp>
            <p:nvSpPr>
              <p:cNvPr id="57" name="Line 93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94"/>
              <p:cNvSpPr>
                <a:spLocks noChangeShapeType="1"/>
              </p:cNvSpPr>
              <p:nvPr/>
            </p:nvSpPr>
            <p:spPr bwMode="auto">
              <a:xfrm flipV="1">
                <a:off x="912" y="2304"/>
                <a:ext cx="144" cy="14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" name="AutoShape 95"/>
            <p:cNvSpPr>
              <a:spLocks noChangeArrowheads="1"/>
            </p:cNvSpPr>
            <p:nvPr/>
          </p:nvSpPr>
          <p:spPr bwMode="auto">
            <a:xfrm>
              <a:off x="912" y="1536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6" name="Object 97"/>
            <p:cNvGraphicFramePr>
              <a:graphicFrameLocks noChangeAspect="1"/>
            </p:cNvGraphicFramePr>
            <p:nvPr/>
          </p:nvGraphicFramePr>
          <p:xfrm>
            <a:off x="1872" y="1517"/>
            <a:ext cx="3124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Equation" r:id="rId6" imgW="2450880" imgH="203040" progId="Equation.DSMT4">
                    <p:embed/>
                  </p:oleObj>
                </mc:Choice>
                <mc:Fallback>
                  <p:oleObj name="Equation" r:id="rId6" imgW="245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517"/>
                          <a:ext cx="3124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900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260648"/>
                <a:ext cx="813690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Для трех наборов вероятностей(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𝑝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>
                        <a:latin typeface="Cambria Math"/>
                      </a:rPr>
                      <m:t>0,99009901,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q</m:t>
                    </m:r>
                    <m:r>
                      <a:rPr lang="en-US" sz="2000">
                        <a:latin typeface="Cambria Math"/>
                      </a:rPr>
                      <m:t>=0,01 ;</m:t>
                    </m:r>
                    <m:r>
                      <a:rPr lang="en-US" sz="2000" i="1">
                        <a:latin typeface="Cambria Math"/>
                      </a:rPr>
                      <m:t>𝑝</m:t>
                    </m:r>
                    <m:r>
                      <a:rPr lang="ru-RU" sz="2000" i="1">
                        <a:latin typeface="Cambria Math"/>
                      </a:rPr>
                      <m:t>=</m:t>
                    </m:r>
                    <m:r>
                      <a:rPr lang="ru-RU" sz="2000">
                        <a:latin typeface="Cambria Math"/>
                      </a:rPr>
                      <m:t>0,751879699, </m:t>
                    </m:r>
                    <m:r>
                      <m:rPr>
                        <m:sty m:val="p"/>
                      </m:rPr>
                      <a:rPr lang="ru-RU" sz="2000">
                        <a:latin typeface="Cambria Math"/>
                      </a:rPr>
                      <m:t>q</m:t>
                    </m:r>
                    <m:r>
                      <a:rPr lang="ru-RU" sz="2000">
                        <a:latin typeface="Cambria Math"/>
                      </a:rPr>
                      <m:t>=0,25</m:t>
                    </m:r>
                  </m:oMath>
                </a14:m>
                <a:r>
                  <a:rPr lang="en-US" sz="2000" dirty="0" smtClean="0"/>
                  <a:t>;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𝑝</m:t>
                    </m:r>
                    <m:r>
                      <a:rPr lang="en-US" sz="2000" i="1">
                        <a:latin typeface="Cambria Math"/>
                      </a:rPr>
                      <m:t>=0,5;</m:t>
                    </m:r>
                    <m:r>
                      <a:rPr lang="en-US" sz="2000" i="1">
                        <a:latin typeface="Cambria Math"/>
                      </a:rPr>
                      <m:t>𝑞</m:t>
                    </m:r>
                    <m:r>
                      <a:rPr lang="en-US" sz="2000" i="1">
                        <a:latin typeface="Cambria Math"/>
                      </a:rPr>
                      <m:t>=0,5;</m:t>
                    </m:r>
                  </m:oMath>
                </a14:m>
                <a:r>
                  <a:rPr lang="ru-RU" sz="2000" dirty="0" smtClean="0"/>
                  <a:t>) было проведено исследования изменения зависимости интенсивности от плотности распределения.</a:t>
                </a:r>
                <a:endParaRPr lang="ru-RU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8136904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824" t="-1843" b="-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59043105"/>
              </p:ext>
            </p:extLst>
          </p:nvPr>
        </p:nvGraphicFramePr>
        <p:xfrm>
          <a:off x="107504" y="1584087"/>
          <a:ext cx="4176464" cy="2492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31159498"/>
              </p:ext>
            </p:extLst>
          </p:nvPr>
        </p:nvGraphicFramePr>
        <p:xfrm>
          <a:off x="4211960" y="1584087"/>
          <a:ext cx="4755654" cy="28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45111321"/>
              </p:ext>
            </p:extLst>
          </p:nvPr>
        </p:nvGraphicFramePr>
        <p:xfrm>
          <a:off x="4788024" y="4293096"/>
          <a:ext cx="4094472" cy="242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8136317"/>
              </p:ext>
            </p:extLst>
          </p:nvPr>
        </p:nvGraphicFramePr>
        <p:xfrm>
          <a:off x="179512" y="3923755"/>
          <a:ext cx="4392488" cy="2912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52660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88665183"/>
              </p:ext>
            </p:extLst>
          </p:nvPr>
        </p:nvGraphicFramePr>
        <p:xfrm>
          <a:off x="1763688" y="116632"/>
          <a:ext cx="561662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9000049"/>
              </p:ext>
            </p:extLst>
          </p:nvPr>
        </p:nvGraphicFramePr>
        <p:xfrm>
          <a:off x="1547664" y="3076575"/>
          <a:ext cx="591502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409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Также представлены графики исследуемой зависимости для системы с одними и теми же параметрами(</a:t>
            </a:r>
            <a:r>
              <a:rPr lang="en-US" sz="2000" dirty="0" smtClean="0"/>
              <a:t>N=100)</a:t>
            </a:r>
            <a:r>
              <a:rPr lang="ru-RU" sz="2000" dirty="0" smtClean="0"/>
              <a:t>,но с разными наборами вероятностей.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40432710"/>
              </p:ext>
            </p:extLst>
          </p:nvPr>
        </p:nvGraphicFramePr>
        <p:xfrm>
          <a:off x="1691680" y="1496651"/>
          <a:ext cx="5328592" cy="236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77309500"/>
              </p:ext>
            </p:extLst>
          </p:nvPr>
        </p:nvGraphicFramePr>
        <p:xfrm>
          <a:off x="1763688" y="3861048"/>
          <a:ext cx="504056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3640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2746648" cy="90363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7620000" cy="5256584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П</a:t>
                </a:r>
                <a:r>
                  <a:rPr lang="ru-RU" dirty="0" smtClean="0"/>
                  <a:t>роведено </a:t>
                </a:r>
                <a:r>
                  <a:rPr lang="ru-RU" dirty="0"/>
                  <a:t>ознакомление с методами анализа ассиметричного процесса с запретами</a:t>
                </a:r>
                <a:r>
                  <a:rPr lang="ru-RU" dirty="0" smtClean="0"/>
                  <a:t>, </a:t>
                </a:r>
                <a:r>
                  <a:rPr lang="ru-RU" dirty="0"/>
                  <a:t>а также экспериментально определенно кол-во итераций, необходимых для получения достаточно точных результатов, и найдены зависимости стационарного тока от плотности распределения частиц для </a:t>
                </a:r>
                <a:r>
                  <a:rPr lang="ru-RU" dirty="0" smtClean="0"/>
                  <a:t>систем стандартного АПЗ на кольце </a:t>
                </a:r>
                <a:r>
                  <a:rPr lang="ru-RU" dirty="0"/>
                  <a:t>разного размера</a:t>
                </a:r>
                <a:r>
                  <a:rPr lang="ru-RU" dirty="0" smtClean="0"/>
                  <a:t>;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Э</a:t>
                </a:r>
                <a:r>
                  <a:rPr lang="ru-RU" dirty="0" smtClean="0"/>
                  <a:t>кспериментально получены </a:t>
                </a:r>
                <a:r>
                  <a:rPr lang="ru-RU" dirty="0"/>
                  <a:t>изменения графиков функции интенсивности потока частиц от </a:t>
                </a:r>
                <a:r>
                  <a:rPr lang="ru-RU" dirty="0" smtClean="0"/>
                  <a:t>плотности </a:t>
                </a:r>
                <a:r>
                  <a:rPr lang="ru-RU" dirty="0"/>
                  <a:t>их распределения в зависимости от величин </a:t>
                </a:r>
                <a:r>
                  <a:rPr lang="en-US" dirty="0"/>
                  <a:t>p</a:t>
                </a:r>
                <a:r>
                  <a:rPr lang="ru-RU" dirty="0"/>
                  <a:t>,</a:t>
                </a:r>
                <a:r>
                  <a:rPr lang="en-US" dirty="0"/>
                  <a:t>q </a:t>
                </a:r>
                <a:r>
                  <a:rPr lang="ru-RU" dirty="0"/>
                  <a:t> и размеров системы. Как видно из результатов эксперимента, графики для одно и того же набора (</a:t>
                </a:r>
                <a:r>
                  <a:rPr lang="en-US" dirty="0"/>
                  <a:t>p</a:t>
                </a:r>
                <a:r>
                  <a:rPr lang="ru-RU" dirty="0"/>
                  <a:t>,</a:t>
                </a:r>
                <a:r>
                  <a:rPr lang="en-US" dirty="0"/>
                  <a:t>q</a:t>
                </a:r>
                <a:r>
                  <a:rPr lang="ru-RU" dirty="0"/>
                  <a:t>) отличаются явной асимметрией и зависимостью от количества ячеек (чем больше размер системы, тем ниже располагается экстремум функции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ru-RU" i="1">
                        <a:latin typeface="Cambria Math"/>
                      </a:rPr>
                      <m:t>𝜌</m:t>
                    </m:r>
                    <m:r>
                      <a:rPr lang="ru-RU" i="1">
                        <a:latin typeface="Cambria Math"/>
                      </a:rPr>
                      <m:t>))</m:t>
                    </m:r>
                  </m:oMath>
                </a14:m>
                <a:r>
                  <a:rPr lang="ru-RU" dirty="0"/>
                  <a:t>, а из графиков для одного и того же размера частиц, </a:t>
                </a:r>
                <a:r>
                  <a:rPr lang="ru-RU" dirty="0" smtClean="0"/>
                  <a:t>но с разными </a:t>
                </a:r>
                <a:r>
                  <a:rPr lang="ru-RU" dirty="0"/>
                  <a:t>вероятностей </a:t>
                </a:r>
                <a:r>
                  <a:rPr lang="ru-RU" dirty="0" err="1" smtClean="0"/>
                  <a:t>видно,что</a:t>
                </a:r>
                <a:r>
                  <a:rPr lang="ru-RU" dirty="0" smtClean="0"/>
                  <a:t>, </a:t>
                </a:r>
                <a:r>
                  <a:rPr lang="ru-RU" dirty="0"/>
                  <a:t>чем ближе друг к другу значения вероятностей перехода из одного состояния в другое, тем выше пик наблюдаемой интенсивности.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7620000" cy="5256584"/>
              </a:xfrm>
              <a:blipFill rotWithShape="1">
                <a:blip r:embed="rId2"/>
                <a:stretch>
                  <a:fillRect l="-640" t="-1160" r="-640" b="-4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19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доклада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/>
              <a:t>1.Введение</a:t>
            </a:r>
          </a:p>
          <a:p>
            <a:r>
              <a:rPr lang="ru-RU" dirty="0" smtClean="0"/>
              <a:t>1.1 Асимметричный процесс с запретами</a:t>
            </a:r>
          </a:p>
          <a:p>
            <a:r>
              <a:rPr lang="ru-RU" dirty="0" smtClean="0"/>
              <a:t>1.2 Вывод теоретической зависимости стационарного тока от плотности распределения</a:t>
            </a:r>
          </a:p>
          <a:p>
            <a:r>
              <a:rPr lang="ru-RU" u="sng" dirty="0" smtClean="0"/>
              <a:t>2. Цели и задачи</a:t>
            </a:r>
          </a:p>
          <a:p>
            <a:r>
              <a:rPr lang="ru-RU" u="sng" dirty="0" smtClean="0"/>
              <a:t>3.Результаты исследования</a:t>
            </a:r>
          </a:p>
          <a:p>
            <a:r>
              <a:rPr lang="ru-RU" dirty="0" smtClean="0"/>
              <a:t>3.1 Стандартный АПЗ на кольце</a:t>
            </a:r>
          </a:p>
          <a:p>
            <a:r>
              <a:rPr lang="ru-RU" dirty="0" smtClean="0"/>
              <a:t>3.2 Модифицированный АПЗ с внутренними состояниями частиц</a:t>
            </a:r>
          </a:p>
          <a:p>
            <a:r>
              <a:rPr lang="ru-RU" u="sng" dirty="0" smtClean="0"/>
              <a:t>4.Выводы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167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96752"/>
            <a:ext cx="5760640" cy="4321175"/>
          </a:xfrm>
        </p:spPr>
        <p:txBody>
          <a:bodyPr/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6594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945" y="19843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Асимметричный процесс с запретами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95745" y="1874838"/>
            <a:ext cx="6248400" cy="533400"/>
            <a:chOff x="336" y="768"/>
            <a:chExt cx="3936" cy="336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36" y="768"/>
              <a:ext cx="39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36" y="1104"/>
              <a:ext cx="39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4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960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296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632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968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304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640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976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312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648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984" y="7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1205345" y="2027238"/>
            <a:ext cx="228600" cy="228600"/>
            <a:chOff x="912" y="2304"/>
            <a:chExt cx="144" cy="144"/>
          </a:xfrm>
        </p:grpSpPr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1738745" y="2027238"/>
            <a:ext cx="228600" cy="228600"/>
            <a:chOff x="912" y="2304"/>
            <a:chExt cx="144" cy="144"/>
          </a:xfrm>
        </p:grpSpPr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25"/>
          <p:cNvGrpSpPr>
            <a:grpSpLocks/>
          </p:cNvGrpSpPr>
          <p:nvPr/>
        </p:nvGrpSpPr>
        <p:grpSpPr bwMode="auto">
          <a:xfrm>
            <a:off x="3338945" y="2027238"/>
            <a:ext cx="228600" cy="228600"/>
            <a:chOff x="912" y="2304"/>
            <a:chExt cx="144" cy="144"/>
          </a:xfrm>
        </p:grpSpPr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4939145" y="2027238"/>
            <a:ext cx="228600" cy="228600"/>
            <a:chOff x="912" y="2304"/>
            <a:chExt cx="144" cy="144"/>
          </a:xfrm>
        </p:grpSpPr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5472545" y="2027238"/>
            <a:ext cx="228600" cy="228600"/>
            <a:chOff x="912" y="2304"/>
            <a:chExt cx="144" cy="144"/>
          </a:xfrm>
        </p:grpSpPr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6005945" y="2027238"/>
            <a:ext cx="228600" cy="228600"/>
            <a:chOff x="912" y="2304"/>
            <a:chExt cx="144" cy="144"/>
          </a:xfrm>
        </p:grpSpPr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V="1">
              <a:off x="912" y="2304"/>
              <a:ext cx="144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548745" y="25606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AutoShape 38"/>
          <p:cNvSpPr>
            <a:spLocks noChangeArrowheads="1"/>
          </p:cNvSpPr>
          <p:nvPr/>
        </p:nvSpPr>
        <p:spPr bwMode="auto">
          <a:xfrm>
            <a:off x="1967345" y="1646238"/>
            <a:ext cx="457200" cy="1524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" name="Group 43"/>
          <p:cNvGrpSpPr>
            <a:grpSpLocks/>
          </p:cNvGrpSpPr>
          <p:nvPr/>
        </p:nvGrpSpPr>
        <p:grpSpPr bwMode="auto">
          <a:xfrm>
            <a:off x="1357745" y="1570038"/>
            <a:ext cx="457200" cy="228600"/>
            <a:chOff x="816" y="576"/>
            <a:chExt cx="288" cy="144"/>
          </a:xfrm>
        </p:grpSpPr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816" y="624"/>
              <a:ext cx="288" cy="96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0" name="Group 40"/>
            <p:cNvGrpSpPr>
              <a:grpSpLocks/>
            </p:cNvGrpSpPr>
            <p:nvPr/>
          </p:nvGrpSpPr>
          <p:grpSpPr bwMode="auto">
            <a:xfrm>
              <a:off x="864" y="576"/>
              <a:ext cx="144" cy="144"/>
              <a:chOff x="912" y="2304"/>
              <a:chExt cx="144" cy="144"/>
            </a:xfrm>
          </p:grpSpPr>
          <p:sp>
            <p:nvSpPr>
              <p:cNvPr id="41" name="Line 41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42"/>
              <p:cNvSpPr>
                <a:spLocks noChangeShapeType="1"/>
              </p:cNvSpPr>
              <p:nvPr/>
            </p:nvSpPr>
            <p:spPr bwMode="auto">
              <a:xfrm flipV="1">
                <a:off x="912" y="230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664421" y="2708920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Частицы </a:t>
            </a:r>
            <a:r>
              <a:rPr lang="ru-RU" sz="2400" dirty="0"/>
              <a:t>занимают отдельные узлы одномерной решетки, и каждая частица может прыгать в соседний узел, если он свободен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Традиционно общая интенсивность полагается равной единице: </a:t>
            </a:r>
            <a:r>
              <a:rPr lang="en-US" sz="2400" dirty="0"/>
              <a:t>p</a:t>
            </a:r>
            <a:r>
              <a:rPr lang="ru-RU" sz="2400" dirty="0"/>
              <a:t>+</a:t>
            </a:r>
            <a:r>
              <a:rPr lang="en-US" sz="2400" dirty="0"/>
              <a:t>q</a:t>
            </a:r>
            <a:r>
              <a:rPr lang="ru-RU" sz="2400" dirty="0"/>
              <a:t> =1, и рассматривается снос вправо, то есть </a:t>
            </a:r>
            <a:r>
              <a:rPr lang="en-US" sz="2400" dirty="0"/>
              <a:t>p</a:t>
            </a:r>
            <a:r>
              <a:rPr lang="ru-RU" sz="2400" dirty="0"/>
              <a:t>&gt;</a:t>
            </a:r>
            <a:r>
              <a:rPr lang="en-US" sz="2400" dirty="0"/>
              <a:t>q</a:t>
            </a:r>
            <a:r>
              <a:rPr lang="ru-RU" sz="2400" dirty="0"/>
              <a:t>. Будем полагать, что интенсивности прыжков полностью ассиметричны: (</a:t>
            </a:r>
            <a:r>
              <a:rPr lang="en-US" sz="2400" dirty="0"/>
              <a:t>p</a:t>
            </a:r>
            <a:r>
              <a:rPr lang="ru-RU" sz="2400" dirty="0"/>
              <a:t>,</a:t>
            </a:r>
            <a:r>
              <a:rPr lang="en-US" sz="2400" dirty="0"/>
              <a:t>q</a:t>
            </a:r>
            <a:r>
              <a:rPr lang="ru-RU" sz="2400" dirty="0"/>
              <a:t>) = (1,0).</a:t>
            </a:r>
          </a:p>
        </p:txBody>
      </p:sp>
    </p:spTree>
    <p:extLst>
      <p:ext uri="{BB962C8B-B14F-4D97-AF65-F5344CB8AC3E}">
        <p14:creationId xmlns:p14="http://schemas.microsoft.com/office/powerpoint/2010/main" val="149628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Вывод зависимости стационарного тока от плотности распределения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752600"/>
                <a:ext cx="8964488" cy="5105400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Стационарное состояние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dirty="0" smtClean="0"/>
              </a:p>
              <a:p>
                <a:endParaRPr lang="ru-R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𝑠𝑠</m:t>
                              </m:r>
                            </m:sub>
                          </m:sSub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→</m:t>
                                  </m:r>
                                  <m:sSup>
                                    <m:sSup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ru-RU" dirty="0" smtClean="0"/>
              </a:p>
              <a:p>
                <a:r>
                  <a:rPr lang="ru-RU" dirty="0"/>
                  <a:t>Рассмотрим простейшую систему, состоящую из двух ячеек и одной частицы (</a:t>
                </a:r>
                <a:r>
                  <a:rPr lang="en-US" dirty="0"/>
                  <a:t>N</a:t>
                </a:r>
                <a:r>
                  <a:rPr lang="ru-RU" dirty="0"/>
                  <a:t>=2, </a:t>
                </a:r>
                <a:r>
                  <a:rPr lang="en-US" dirty="0"/>
                  <a:t>M</a:t>
                </a:r>
                <a:r>
                  <a:rPr lang="ru-RU" dirty="0"/>
                  <a:t>=1</a:t>
                </a:r>
                <a:r>
                  <a:rPr lang="ru-RU" dirty="0" smtClean="0"/>
                  <a:t>).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00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ru-RU" i="1">
                                <a:latin typeface="Cambria Math"/>
                              </a:rPr>
                              <m:t>=0;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ru-RU" i="1">
                                <a:latin typeface="Cambria Math"/>
                              </a:rPr>
                              <m:t>=0;</m:t>
                            </m:r>
                          </m:e>
                          <m:e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01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ru-RU" i="1">
                                <a:latin typeface="Cambria Math"/>
                              </a:rPr>
                              <m:t>=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10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01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</a:rPr>
                              <m:t>;</m:t>
                            </m:r>
                          </m:e>
                          <m:e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/>
                                      </a:rPr>
                                      <m:t>10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ru-RU" i="1">
                                <a:latin typeface="Cambria Math"/>
                              </a:rPr>
                              <m:t>=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01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10</m:t>
                                </m:r>
                              </m:sub>
                            </m:sSub>
                            <m:r>
                              <a:rPr lang="ru-RU" i="1">
                                <a:latin typeface="Cambria Math"/>
                              </a:rPr>
                              <m:t>;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=1</m:t>
                    </m:r>
                  </m:oMath>
                </a14:m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52600"/>
                <a:ext cx="8964488" cy="5105400"/>
              </a:xfrm>
              <a:blipFill rotWithShape="1">
                <a:blip r:embed="rId2"/>
                <a:stretch>
                  <a:fillRect l="-680" t="-478" r="-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Кольцо 3"/>
          <p:cNvSpPr/>
          <p:nvPr/>
        </p:nvSpPr>
        <p:spPr>
          <a:xfrm>
            <a:off x="3995936" y="4912211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>
            <a:off x="4644008" y="4912211"/>
            <a:ext cx="0" cy="316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36404" y="5891366"/>
            <a:ext cx="0" cy="316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Кольцо 7"/>
          <p:cNvSpPr/>
          <p:nvPr/>
        </p:nvSpPr>
        <p:spPr>
          <a:xfrm>
            <a:off x="6012160" y="4935505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638980" y="4935519"/>
            <a:ext cx="0" cy="316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666276" y="5891365"/>
            <a:ext cx="0" cy="316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4-конечная звезда 10"/>
          <p:cNvSpPr/>
          <p:nvPr/>
        </p:nvSpPr>
        <p:spPr>
          <a:xfrm>
            <a:off x="4103948" y="5367553"/>
            <a:ext cx="108012" cy="21602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7020272" y="5452271"/>
            <a:ext cx="108012" cy="21602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8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281540"/>
                <a:ext cx="7920880" cy="37339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200">
                          <a:latin typeface="Cambria Math"/>
                        </a:rPr>
                        <m:t>d</m:t>
                      </m:r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2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2200" i="1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ru-RU" sz="2200" i="1">
                          <a:latin typeface="Cambria Math"/>
                        </a:rPr>
                        <m:t>= 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22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ru-RU" sz="2200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ru-RU" sz="220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ru-RU" sz="2200" i="1">
                              <a:latin typeface="Cambria Math"/>
                            </a:rPr>
                            <m:t>𝑑𝑡</m:t>
                          </m:r>
                          <m:r>
                            <a:rPr lang="ru-RU" sz="2200" i="1">
                              <a:latin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ru-RU" sz="2200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ru-RU" sz="2200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ru-RU" sz="2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ru-RU" sz="2200" i="1">
                              <a:latin typeface="Cambria Math"/>
                            </a:rPr>
                            <m:t>;</m:t>
                          </m:r>
                        </m:e>
                      </m:nary>
                    </m:oMath>
                  </m:oMathPara>
                </a14:m>
                <a:endParaRPr lang="ru-RU" sz="2200" dirty="0"/>
              </a:p>
              <a:p>
                <a:r>
                  <a:rPr lang="en-US" sz="2200" dirty="0"/>
                  <a:t>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01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= −</m:t>
                    </m:r>
                    <m:f>
                      <m:fPr>
                        <m:ctrlPr>
                          <a:rPr lang="ru-RU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ru-RU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−2</m:t>
                        </m:r>
                        <m:r>
                          <a:rPr lang="en-US" sz="22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;</a:t>
                </a:r>
                <a:endParaRPr lang="ru-RU" sz="2200" dirty="0" smtClean="0"/>
              </a:p>
              <a:p>
                <a:r>
                  <a:rPr lang="ru-RU" sz="2200" dirty="0" smtClean="0"/>
                  <a:t>Также систему уравнений можно представить в виде: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200" i="1">
                              <a:latin typeface="Cambria Math"/>
                            </a:rPr>
                          </m:ctrlPr>
                        </m:accPr>
                        <m:e>
                          <m:f>
                            <m:f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ru-RU" sz="2200" i="1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acc>
                      <m:r>
                        <a:rPr lang="ru-RU" sz="22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2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ru-RU" sz="2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acc>
                        <m:accPr>
                          <m:chr m:val="⃗"/>
                          <m:ctrlPr>
                            <a:rPr lang="ru-RU" sz="2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2200" i="1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en-US" sz="2200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200" dirty="0"/>
              </a:p>
              <a:p>
                <a:r>
                  <a:rPr lang="en-US" sz="2200" dirty="0"/>
                  <a:t>		</a:t>
                </a:r>
                <a:r>
                  <a:rPr lang="ru-RU" sz="2200" dirty="0"/>
                  <a:t>или     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/>
                          </a:rPr>
                        </m:ctrlPr>
                      </m:accPr>
                      <m:e>
                        <m:f>
                          <m:fPr>
                            <m:ctrlPr>
                              <a:rPr lang="ru-RU" sz="2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/>
                              </a:rPr>
                              <m:t>𝑑𝑃</m:t>
                            </m:r>
                          </m:num>
                          <m:den>
                            <m:r>
                              <a:rPr lang="ru-RU" sz="2200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</m:e>
                    </m:acc>
                    <m:r>
                      <a:rPr lang="ru-RU" sz="2200" i="1">
                        <a:latin typeface="Cambria Math"/>
                      </a:rPr>
                      <m:t>=</m:t>
                    </m:r>
                    <m:r>
                      <a:rPr lang="ru-RU" sz="2200" i="1">
                        <a:latin typeface="Cambria Math"/>
                      </a:rPr>
                      <m:t>𝑀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ru-RU" sz="2200" i="1">
                        <a:latin typeface="Cambria Math"/>
                      </a:rPr>
                      <m:t>;</m:t>
                    </m:r>
                  </m:oMath>
                </a14:m>
                <a:r>
                  <a:rPr lang="ru-RU" sz="2200" dirty="0"/>
                  <a:t> </a:t>
                </a:r>
                <a:endParaRPr lang="ru-RU" sz="2200" dirty="0" smtClean="0"/>
              </a:p>
              <a:p>
                <a:r>
                  <a:rPr lang="ru-RU" sz="2200" dirty="0" smtClean="0"/>
                  <a:t>Тогда решения буду выглядеть так: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1540"/>
                <a:ext cx="7920880" cy="3733907"/>
              </a:xfrm>
              <a:prstGeom prst="rect">
                <a:avLst/>
              </a:prstGeom>
              <a:blipFill rotWithShape="1">
                <a:blip r:embed="rId2"/>
                <a:stretch>
                  <a:fillRect l="-10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436096" y="3179574"/>
                <a:ext cx="2448272" cy="60446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ru-RU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179574"/>
                <a:ext cx="2448272" cy="6044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9306" y="4034454"/>
                <a:ext cx="7920880" cy="258609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buFont typeface="Courier New" panose="02070309020205020404" pitchFamily="49" charset="0"/>
                  <a:buChar char="o"/>
                </a:pPr>
                <a:r>
                  <a:rPr lang="ru-RU" sz="2000" dirty="0"/>
                  <a:t>Реальная часть любого собственного значения должная быть не больше 0, иначе с ростом прошедшего времени вероятность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latin typeface="Cambria Math"/>
                      </a:rPr>
                      <m:t>P</m:t>
                    </m:r>
                    <m:r>
                      <a:rPr lang="ru-RU" sz="2000">
                        <a:latin typeface="Cambria Math"/>
                      </a:rPr>
                      <m:t>→∞;</m:t>
                    </m:r>
                  </m:oMath>
                </a14:m>
                <a:endParaRPr lang="ru-RU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/>
                        </a:rPr>
                        <m:t>=0;</m:t>
                      </m:r>
                    </m:oMath>
                  </m:oMathPara>
                </a14:m>
                <a:endParaRPr lang="ru-RU" sz="2000" dirty="0"/>
              </a:p>
              <a:p>
                <a:pPr marL="342900" lvl="0" indent="-342900">
                  <a:buFont typeface="Courier New" panose="02070309020205020404" pitchFamily="49" charset="0"/>
                  <a:buChar char="o"/>
                </a:pPr>
                <a:r>
                  <a:rPr lang="ru-RU" sz="2000" dirty="0"/>
                  <a:t>Всегда существует нулевое собственное значение ;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∃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ru-RU" sz="20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ru-RU" sz="2000" i="1">
                          <a:latin typeface="Cambria Math"/>
                        </a:rPr>
                        <m:t>=0;</m:t>
                      </m:r>
                    </m:oMath>
                  </m:oMathPara>
                </a14:m>
                <a:endParaRPr lang="ru-RU" sz="2000" dirty="0"/>
              </a:p>
              <a:p>
                <a:pPr marL="342900" indent="-342900">
                  <a:buFont typeface="Courier New" panose="02070309020205020404" pitchFamily="49" charset="0"/>
                  <a:buChar char="o"/>
                </a:pPr>
                <a:r>
                  <a:rPr lang="ru-RU" sz="2000" dirty="0"/>
                  <a:t>При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𝑡</m:t>
                    </m:r>
                    <m:r>
                      <a:rPr lang="ru-RU" sz="2000" i="1">
                        <a:latin typeface="Cambria Math"/>
                      </a:rPr>
                      <m:t>→∞</m:t>
                    </m:r>
                  </m:oMath>
                </a14:m>
                <a:r>
                  <a:rPr lang="ru-RU" sz="2000" dirty="0"/>
                  <a:t> побеждает состояние с собственным вектором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𝜑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/>
                  <a:t>, соответствующим соб. значению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/>
                  <a:t>.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06" y="4034454"/>
                <a:ext cx="7920880" cy="2586093"/>
              </a:xfrm>
              <a:prstGeom prst="rect">
                <a:avLst/>
              </a:prstGeom>
              <a:blipFill rotWithShape="1">
                <a:blip r:embed="rId4"/>
                <a:stretch>
                  <a:fillRect l="-693" t="-943" r="-770" b="-3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37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58919"/>
            <a:ext cx="8280920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b="1" dirty="0" smtClean="0"/>
              <a:t>Справедливы ли эти выводы для других систем асимметричных процессов?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b="1" dirty="0" smtClean="0"/>
              <a:t>Следует ли из этих выводов </a:t>
            </a:r>
            <a:r>
              <a:rPr lang="ru-RU" sz="4400" b="1" dirty="0" err="1" smtClean="0"/>
              <a:t>равновероятность</a:t>
            </a:r>
            <a:r>
              <a:rPr lang="ru-RU" sz="4400" b="1" dirty="0" smtClean="0"/>
              <a:t> всех микросостояний системы?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28238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Были рассмотрены системы со следующими параметрами:</a:t>
            </a:r>
          </a:p>
          <a:p>
            <a:r>
              <a:rPr lang="ru-RU" sz="2400" dirty="0" smtClean="0"/>
              <a:t>М=3; </a:t>
            </a:r>
            <a:r>
              <a:rPr lang="en-US" sz="2400" dirty="0" smtClean="0"/>
              <a:t>N=1;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M=3; N=2;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M=4; N=2;</a:t>
            </a:r>
            <a:endParaRPr lang="ru-RU" sz="2400" dirty="0"/>
          </a:p>
        </p:txBody>
      </p:sp>
      <p:sp>
        <p:nvSpPr>
          <p:cNvPr id="4" name="Кольцо 3"/>
          <p:cNvSpPr/>
          <p:nvPr/>
        </p:nvSpPr>
        <p:spPr>
          <a:xfrm>
            <a:off x="385657" y="1420416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3779912" y="3284984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2051720" y="3284984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385657" y="3284984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3779912" y="1430609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2051720" y="1430609"/>
            <a:ext cx="1296144" cy="1296144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251520" y="5480100"/>
            <a:ext cx="1089999" cy="11313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ольцо 14"/>
          <p:cNvSpPr/>
          <p:nvPr/>
        </p:nvSpPr>
        <p:spPr>
          <a:xfrm>
            <a:off x="1609793" y="5486442"/>
            <a:ext cx="1089999" cy="11313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3059832" y="5464060"/>
            <a:ext cx="1089999" cy="11313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4531056" y="5459095"/>
            <a:ext cx="1089999" cy="11313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ольцо 17"/>
          <p:cNvSpPr/>
          <p:nvPr/>
        </p:nvSpPr>
        <p:spPr>
          <a:xfrm>
            <a:off x="5940152" y="5459095"/>
            <a:ext cx="1089999" cy="11313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7370433" y="5459095"/>
            <a:ext cx="1089999" cy="1131388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314704" y="2198761"/>
            <a:ext cx="268274" cy="17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36875" y="1411327"/>
            <a:ext cx="0" cy="361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95536" y="2150609"/>
            <a:ext cx="290460" cy="147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699792" y="1430609"/>
            <a:ext cx="0" cy="361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925695" y="2298372"/>
            <a:ext cx="268274" cy="17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099861" y="2232297"/>
            <a:ext cx="290460" cy="147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70923" y="4077072"/>
            <a:ext cx="290460" cy="147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44008" y="2300448"/>
            <a:ext cx="268274" cy="17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427984" y="1402264"/>
            <a:ext cx="0" cy="361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033729" y="3284984"/>
            <a:ext cx="0" cy="361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627784" y="3284983"/>
            <a:ext cx="0" cy="361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27794" y="3284982"/>
            <a:ext cx="0" cy="361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099861" y="4077071"/>
            <a:ext cx="290460" cy="147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3783927" y="3957211"/>
            <a:ext cx="290460" cy="147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925695" y="4136176"/>
            <a:ext cx="268274" cy="17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331910" y="4062293"/>
            <a:ext cx="268274" cy="17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769505" y="4007607"/>
            <a:ext cx="268274" cy="17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3859612" y="2226566"/>
            <a:ext cx="290460" cy="147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4-конечная звезда 64"/>
          <p:cNvSpPr/>
          <p:nvPr/>
        </p:nvSpPr>
        <p:spPr>
          <a:xfrm>
            <a:off x="4373978" y="2477764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4-конечная звезда 65"/>
          <p:cNvSpPr/>
          <p:nvPr/>
        </p:nvSpPr>
        <p:spPr>
          <a:xfrm>
            <a:off x="3067045" y="1792754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4-конечная звезда 66"/>
          <p:cNvSpPr/>
          <p:nvPr/>
        </p:nvSpPr>
        <p:spPr>
          <a:xfrm>
            <a:off x="572720" y="1719900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4-конечная звезда 67"/>
          <p:cNvSpPr/>
          <p:nvPr/>
        </p:nvSpPr>
        <p:spPr>
          <a:xfrm>
            <a:off x="4769505" y="3535186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4-конечная звезда 68"/>
          <p:cNvSpPr/>
          <p:nvPr/>
        </p:nvSpPr>
        <p:spPr>
          <a:xfrm>
            <a:off x="4095825" y="3506362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4-конечная звезда 69"/>
          <p:cNvSpPr/>
          <p:nvPr/>
        </p:nvSpPr>
        <p:spPr>
          <a:xfrm>
            <a:off x="3046055" y="3608040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4-конечная звезда 70"/>
          <p:cNvSpPr/>
          <p:nvPr/>
        </p:nvSpPr>
        <p:spPr>
          <a:xfrm>
            <a:off x="2699792" y="4313493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4-конечная звезда 71"/>
          <p:cNvSpPr/>
          <p:nvPr/>
        </p:nvSpPr>
        <p:spPr>
          <a:xfrm>
            <a:off x="1041295" y="4306905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4-конечная звезда 72"/>
          <p:cNvSpPr/>
          <p:nvPr/>
        </p:nvSpPr>
        <p:spPr>
          <a:xfrm>
            <a:off x="577984" y="3576418"/>
            <a:ext cx="108012" cy="14010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>
            <a:stCxn id="10" idx="0"/>
          </p:cNvCxnSpPr>
          <p:nvPr/>
        </p:nvCxnSpPr>
        <p:spPr>
          <a:xfrm>
            <a:off x="796520" y="5480100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10" idx="2"/>
          </p:cNvCxnSpPr>
          <p:nvPr/>
        </p:nvCxnSpPr>
        <p:spPr>
          <a:xfrm>
            <a:off x="251520" y="604579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805640" y="6337327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095301" y="604579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1609793" y="606268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408381" y="606268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3084267" y="6033688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906343" y="604579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531056" y="604579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401652" y="6024789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5940152" y="6062684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810748" y="6075978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370433" y="6039066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8241029" y="6024789"/>
            <a:ext cx="219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588551" y="6330605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613951" y="5505922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130801" y="6330605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2108981" y="5505922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1353" y="6310788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479602" y="5480100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37779" y="6330605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44930" y="5464060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7915432" y="6310788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7915432" y="5464060"/>
            <a:ext cx="0" cy="25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4-конечная звезда 103"/>
          <p:cNvSpPr/>
          <p:nvPr/>
        </p:nvSpPr>
        <p:spPr>
          <a:xfrm flipV="1">
            <a:off x="528671" y="5716324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4-конечная звезда 104"/>
          <p:cNvSpPr/>
          <p:nvPr/>
        </p:nvSpPr>
        <p:spPr>
          <a:xfrm flipV="1">
            <a:off x="1026459" y="6330605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4-конечная звезда 105"/>
          <p:cNvSpPr/>
          <p:nvPr/>
        </p:nvSpPr>
        <p:spPr>
          <a:xfrm flipV="1">
            <a:off x="1806336" y="5768021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4-конечная звезда 106"/>
          <p:cNvSpPr/>
          <p:nvPr/>
        </p:nvSpPr>
        <p:spPr>
          <a:xfrm flipV="1">
            <a:off x="1806335" y="6312112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4-конечная звезда 107"/>
          <p:cNvSpPr/>
          <p:nvPr/>
        </p:nvSpPr>
        <p:spPr>
          <a:xfrm flipV="1">
            <a:off x="3836752" y="5702407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4-конечная звезда 108"/>
          <p:cNvSpPr/>
          <p:nvPr/>
        </p:nvSpPr>
        <p:spPr>
          <a:xfrm flipV="1">
            <a:off x="3280810" y="6265069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4-конечная звезда 109"/>
          <p:cNvSpPr/>
          <p:nvPr/>
        </p:nvSpPr>
        <p:spPr>
          <a:xfrm flipV="1">
            <a:off x="5355933" y="5679547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4-конечная звезда 110"/>
          <p:cNvSpPr/>
          <p:nvPr/>
        </p:nvSpPr>
        <p:spPr>
          <a:xfrm flipV="1">
            <a:off x="4723786" y="5743967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4-конечная звезда 111"/>
          <p:cNvSpPr/>
          <p:nvPr/>
        </p:nvSpPr>
        <p:spPr>
          <a:xfrm flipV="1">
            <a:off x="6159751" y="5692247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4-конечная звезда 112"/>
          <p:cNvSpPr/>
          <p:nvPr/>
        </p:nvSpPr>
        <p:spPr>
          <a:xfrm flipV="1">
            <a:off x="833471" y="6021124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4-конечная звезда 113"/>
          <p:cNvSpPr/>
          <p:nvPr/>
        </p:nvSpPr>
        <p:spPr>
          <a:xfrm flipV="1">
            <a:off x="6765029" y="6353464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4-конечная звезда 114"/>
          <p:cNvSpPr/>
          <p:nvPr/>
        </p:nvSpPr>
        <p:spPr>
          <a:xfrm flipV="1">
            <a:off x="8190581" y="5726454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4-конечная звезда 115"/>
          <p:cNvSpPr/>
          <p:nvPr/>
        </p:nvSpPr>
        <p:spPr>
          <a:xfrm flipV="1">
            <a:off x="8218870" y="6251152"/>
            <a:ext cx="45719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97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8364" y="188640"/>
                <a:ext cx="7488832" cy="6237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200" dirty="0" smtClean="0"/>
                  <a:t>Для данных параметров все выводы, сделанных для системы(2;1), сохраняются, матрицы </a:t>
                </a:r>
                <a:r>
                  <a:rPr lang="en-US" sz="2200" dirty="0" smtClean="0"/>
                  <a:t>M1,M2 </a:t>
                </a:r>
                <a:r>
                  <a:rPr lang="ru-RU" sz="2200" dirty="0" smtClean="0"/>
                  <a:t>и</a:t>
                </a:r>
                <a:r>
                  <a:rPr lang="en-US" sz="2200" dirty="0" smtClean="0"/>
                  <a:t> M3 </a:t>
                </a:r>
                <a:r>
                  <a:rPr lang="ru-RU" sz="2200" dirty="0" smtClean="0"/>
                  <a:t>имеют вид:</a:t>
                </a:r>
              </a:p>
              <a:p>
                <a14:m>
                  <m:oMath xmlns:m="http://schemas.openxmlformats.org/officeDocument/2006/math">
                    <m:r>
                      <a:rPr lang="ru-RU" sz="2200" i="1">
                        <a:latin typeface="Cambria Math"/>
                      </a:rPr>
                      <m:t>𝑀</m:t>
                    </m:r>
                    <m:r>
                      <a:rPr lang="ru-RU" sz="2200" i="1">
                        <a:latin typeface="Cambria Math"/>
                      </a:rPr>
                      <m:t>1=</m:t>
                    </m:r>
                    <m:r>
                      <a:rPr lang="ru-RU" sz="2200" i="1">
                        <a:latin typeface="Cambria Math"/>
                      </a:rPr>
                      <m:t>𝑀</m:t>
                    </m:r>
                    <m:r>
                      <a:rPr lang="ru-RU" sz="2200" i="1">
                        <a:latin typeface="Cambria Math"/>
                      </a:rPr>
                      <m:t>2=</m:t>
                    </m:r>
                    <m:d>
                      <m:dPr>
                        <m:ctrlPr>
                          <a:rPr lang="ru-RU" sz="22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sz="2200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 smtClean="0"/>
                  <a:t>;</a:t>
                </a:r>
              </a:p>
              <a:p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ru-RU" sz="2200" i="1">
                        <a:latin typeface="Cambria Math"/>
                      </a:rPr>
                      <m:t>𝑀</m:t>
                    </m:r>
                    <m:r>
                      <a:rPr lang="ru-RU" sz="2200" i="1">
                        <a:latin typeface="Cambria Math"/>
                      </a:rPr>
                      <m:t>3= </m:t>
                    </m:r>
                    <m:d>
                      <m:dPr>
                        <m:ctrlPr>
                          <a:rPr lang="ru-RU" sz="22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sz="2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 smtClean="0"/>
                  <a:t>;</a:t>
                </a:r>
              </a:p>
              <a:p>
                <a:endParaRPr lang="ru-RU" sz="2200" dirty="0" smtClean="0"/>
              </a:p>
              <a:p>
                <a:r>
                  <a:rPr lang="ru-RU" sz="2200" dirty="0" smtClean="0"/>
                  <a:t>В общем виде:</a:t>
                </a:r>
              </a:p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𝑀</m:t>
                    </m:r>
                    <m:r>
                      <a:rPr lang="ru-RU" sz="2400" i="1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ru-RU" sz="2400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ru-RU" sz="2400" b="0" i="1" smtClean="0">
                        <a:latin typeface="Cambria Math"/>
                      </a:rPr>
                      <m:t>⇒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∃</m:t>
                    </m:r>
                    <m:sSub>
                      <m:sSub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𝜑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1/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𝑁</m:t>
                              </m:r>
                            </m:e>
                          </m:m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r>
                                <a:rPr lang="ru-RU" sz="2400" i="1">
                                  <a:latin typeface="Cambria Math"/>
                                </a:rPr>
                                <m:t>1/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𝑁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/>
                      </a:rPr>
                      <m:t>;</m:t>
                    </m:r>
                  </m:oMath>
                </a14:m>
                <a:endParaRPr lang="ru-RU" sz="22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64" y="188640"/>
                <a:ext cx="7488832" cy="6237605"/>
              </a:xfrm>
              <a:prstGeom prst="rect">
                <a:avLst/>
              </a:prstGeom>
              <a:blipFill rotWithShape="1">
                <a:blip r:embed="rId2"/>
                <a:stretch>
                  <a:fillRect l="-976" t="-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52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Рассмотрим систему с параметрами </a:t>
            </a:r>
            <a:r>
              <a:rPr lang="en-US" sz="2400" dirty="0" smtClean="0"/>
              <a:t>M </a:t>
            </a:r>
            <a:r>
              <a:rPr lang="ru-RU" sz="2400" dirty="0" smtClean="0"/>
              <a:t>– количеством кластеров, </a:t>
            </a:r>
            <a:r>
              <a:rPr lang="en-US" sz="2400" dirty="0" smtClean="0"/>
              <a:t>N – </a:t>
            </a:r>
            <a:r>
              <a:rPr lang="ru-RU" sz="2400" dirty="0" smtClean="0"/>
              <a:t>количеством ячеек.</a:t>
            </a:r>
          </a:p>
          <a:p>
            <a:r>
              <a:rPr lang="ru-RU" sz="2400" dirty="0" smtClean="0"/>
              <a:t>За единицу времени выберем </a:t>
            </a:r>
            <a:r>
              <a:rPr lang="en-US" sz="2400" dirty="0" smtClean="0"/>
              <a:t>M</a:t>
            </a:r>
            <a:r>
              <a:rPr lang="ru-RU" sz="2400" dirty="0" smtClean="0"/>
              <a:t> количество попыток</a:t>
            </a:r>
            <a:r>
              <a:rPr lang="en-US" sz="2400" dirty="0" smtClean="0"/>
              <a:t>.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15816" y="1725216"/>
                <a:ext cx="177163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𝑝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725216"/>
                <a:ext cx="1771639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02412" y="2636912"/>
                <a:ext cx="2301207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𝑞</m:t>
                      </m:r>
                      <m:r>
                        <a:rPr lang="ru-RU" sz="2400" i="1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𝑁</m:t>
                          </m:r>
                          <m:r>
                            <a:rPr lang="ru-RU" sz="2400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412" y="2636912"/>
                <a:ext cx="2301207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27784" y="3557967"/>
                <a:ext cx="296536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𝑆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557967"/>
                <a:ext cx="2965364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11760" y="4480143"/>
                <a:ext cx="5383718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 </m:t>
                      </m:r>
                      <m:r>
                        <a:rPr lang="ru-RU" sz="2400" i="1">
                          <a:latin typeface="Cambria Math"/>
                        </a:rPr>
                        <m:t>𝐽</m:t>
                      </m:r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𝑁</m:t>
                          </m:r>
                        </m:den>
                      </m:f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ru-RU" sz="24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ru-RU" sz="24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  <m:r>
                            <a:rPr lang="ru-RU" sz="2400" i="1">
                              <a:latin typeface="Cambria Math"/>
                            </a:rPr>
                            <m:t>(</m:t>
                          </m:r>
                          <m:r>
                            <a:rPr lang="ru-RU" sz="2400" i="1">
                              <a:latin typeface="Cambria Math"/>
                            </a:rPr>
                            <m:t>𝑁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r>
                            <a:rPr lang="ru-RU" sz="2400" i="1">
                              <a:latin typeface="Cambria Math"/>
                            </a:rPr>
                            <m:t>𝑀</m:t>
                          </m:r>
                          <m:r>
                            <a:rPr lang="ru-RU" sz="24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𝑁</m:t>
                          </m:r>
                          <m:r>
                            <a:rPr lang="ru-RU" sz="2400" i="1">
                              <a:latin typeface="Cambria Math"/>
                            </a:rPr>
                            <m:t>(</m:t>
                          </m:r>
                          <m:r>
                            <a:rPr lang="ru-RU" sz="2400" i="1">
                              <a:latin typeface="Cambria Math"/>
                            </a:rPr>
                            <m:t>𝑁</m:t>
                          </m:r>
                          <m:r>
                            <a:rPr lang="ru-RU" sz="2400" i="1"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480143"/>
                <a:ext cx="5383718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568" y="5399119"/>
                <a:ext cx="80648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При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𝑁</m:t>
                    </m:r>
                    <m:r>
                      <a:rPr lang="ru-RU" sz="2400" i="1">
                        <a:latin typeface="Cambria Math"/>
                      </a:rPr>
                      <m:t>,</m:t>
                    </m:r>
                    <m:r>
                      <a:rPr lang="ru-RU" sz="2400" i="1">
                        <a:latin typeface="Cambria Math"/>
                      </a:rPr>
                      <m:t>𝑀</m:t>
                    </m:r>
                    <m:r>
                      <a:rPr lang="ru-RU" sz="2400" i="1">
                        <a:latin typeface="Cambria Math"/>
                      </a:rPr>
                      <m:t>→∞</m:t>
                    </m:r>
                  </m:oMath>
                </a14:m>
                <a:r>
                  <a:rPr lang="ru-RU" sz="2400" dirty="0"/>
                  <a:t> и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𝜌</m:t>
                    </m:r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>
                        <a:latin typeface="Cambria Math"/>
                      </a:rPr>
                      <m:t>𝑀</m:t>
                    </m:r>
                    <m:r>
                      <a:rPr lang="ru-RU" sz="2400" i="1">
                        <a:latin typeface="Cambria Math"/>
                      </a:rPr>
                      <m:t>/</m:t>
                    </m:r>
                    <m:r>
                      <a:rPr lang="ru-RU" sz="2400" i="1">
                        <a:latin typeface="Cambria Math"/>
                      </a:rPr>
                      <m:t>𝑁</m:t>
                    </m:r>
                  </m:oMath>
                </a14:m>
                <a:r>
                  <a:rPr lang="ru-RU" sz="2400" dirty="0"/>
                  <a:t> (плотность распределения) получаем</a:t>
                </a:r>
              </a:p>
              <a:p>
                <a:r>
                  <a:rPr lang="ru-RU" sz="2400" dirty="0"/>
                  <a:t>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𝐽</m:t>
                    </m:r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>
                        <a:latin typeface="Cambria Math"/>
                      </a:rPr>
                      <m:t>𝜌</m:t>
                    </m:r>
                    <m:r>
                      <a:rPr lang="ru-RU" sz="2400" i="1">
                        <a:latin typeface="Cambria Math"/>
                      </a:rPr>
                      <m:t>(</m:t>
                    </m:r>
                    <m:r>
                      <a:rPr lang="ru-RU" sz="2400" i="1">
                        <a:latin typeface="Cambria Math"/>
                      </a:rPr>
                      <m:t>𝜌</m:t>
                    </m:r>
                    <m:r>
                      <a:rPr lang="ru-RU" sz="2400" i="1">
                        <a:latin typeface="Cambria Math"/>
                      </a:rPr>
                      <m:t>−1)</m:t>
                    </m:r>
                  </m:oMath>
                </a14:m>
                <a:r>
                  <a:rPr lang="ru-RU" sz="2400" dirty="0"/>
                  <a:t> 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399119"/>
                <a:ext cx="8064896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1134" t="-3553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052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182</TotalTime>
  <Words>1253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Главная</vt:lpstr>
      <vt:lpstr>Лист</vt:lpstr>
      <vt:lpstr>Equation</vt:lpstr>
      <vt:lpstr>Уравнение состояния асимметричного процесса с запретами</vt:lpstr>
      <vt:lpstr>План доклада</vt:lpstr>
      <vt:lpstr>Асимметричный процесс с запретами</vt:lpstr>
      <vt:lpstr>Вывод зависимости стационарного тока от плотности распределения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</vt:lpstr>
      <vt:lpstr>Стандартный АПЗ на кольце</vt:lpstr>
      <vt:lpstr>Презентация PowerPoint</vt:lpstr>
      <vt:lpstr>Презентация PowerPoint</vt:lpstr>
      <vt:lpstr>Презентация PowerPoint</vt:lpstr>
      <vt:lpstr>Модифицированный АПЗ с внутренними состояниями частиц</vt:lpstr>
      <vt:lpstr>Презентация PowerPoint</vt:lpstr>
      <vt:lpstr>Презентация PowerPoint</vt:lpstr>
      <vt:lpstr>Презентация PowerPoint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состояния асимметричного процесса с запретами</dc:title>
  <dc:creator>1</dc:creator>
  <cp:lastModifiedBy>1</cp:lastModifiedBy>
  <cp:revision>19</cp:revision>
  <dcterms:created xsi:type="dcterms:W3CDTF">2016-05-15T16:44:53Z</dcterms:created>
  <dcterms:modified xsi:type="dcterms:W3CDTF">2016-06-09T23:49:03Z</dcterms:modified>
</cp:coreProperties>
</file>