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6" r:id="rId4"/>
    <p:sldId id="267" r:id="rId5"/>
    <p:sldId id="257" r:id="rId6"/>
    <p:sldId id="261" r:id="rId7"/>
    <p:sldId id="262" r:id="rId8"/>
    <p:sldId id="263" r:id="rId9"/>
    <p:sldId id="264" r:id="rId10"/>
    <p:sldId id="268" r:id="rId11"/>
    <p:sldId id="265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89D2837-3F9A-4C0E-ABFE-2F086733EE3D}" type="datetimeFigureOut">
              <a:rPr lang="en-GB" smtClean="0"/>
              <a:pPr/>
              <a:t>27/04/2012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225E4C-3A6B-4EEC-ADEF-BAC7C90701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837-3F9A-4C0E-ABFE-2F086733EE3D}" type="datetimeFigureOut">
              <a:rPr lang="en-GB" smtClean="0"/>
              <a:pPr/>
              <a:t>27/04/2012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5E4C-3A6B-4EEC-ADEF-BAC7C90701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89D2837-3F9A-4C0E-ABFE-2F086733EE3D}" type="datetimeFigureOut">
              <a:rPr lang="en-GB" smtClean="0"/>
              <a:pPr/>
              <a:t>27/04/2012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4225E4C-3A6B-4EEC-ADEF-BAC7C90701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837-3F9A-4C0E-ABFE-2F086733EE3D}" type="datetimeFigureOut">
              <a:rPr lang="en-GB" smtClean="0"/>
              <a:pPr/>
              <a:t>27/04/2012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225E4C-3A6B-4EEC-ADEF-BAC7C907010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837-3F9A-4C0E-ABFE-2F086733EE3D}" type="datetimeFigureOut">
              <a:rPr lang="en-GB" smtClean="0"/>
              <a:pPr/>
              <a:t>27/04/2012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4225E4C-3A6B-4EEC-ADEF-BAC7C907010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9D2837-3F9A-4C0E-ABFE-2F086733EE3D}" type="datetimeFigureOut">
              <a:rPr lang="en-GB" smtClean="0"/>
              <a:pPr/>
              <a:t>27/04/2012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225E4C-3A6B-4EEC-ADEF-BAC7C907010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9D2837-3F9A-4C0E-ABFE-2F086733EE3D}" type="datetimeFigureOut">
              <a:rPr lang="en-GB" smtClean="0"/>
              <a:pPr/>
              <a:t>27/04/2012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225E4C-3A6B-4EEC-ADEF-BAC7C907010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837-3F9A-4C0E-ABFE-2F086733EE3D}" type="datetimeFigureOut">
              <a:rPr lang="en-GB" smtClean="0"/>
              <a:pPr/>
              <a:t>27/04/2012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225E4C-3A6B-4EEC-ADEF-BAC7C90701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837-3F9A-4C0E-ABFE-2F086733EE3D}" type="datetimeFigureOut">
              <a:rPr lang="en-GB" smtClean="0"/>
              <a:pPr/>
              <a:t>27/04/2012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225E4C-3A6B-4EEC-ADEF-BAC7C90701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2837-3F9A-4C0E-ABFE-2F086733EE3D}" type="datetimeFigureOut">
              <a:rPr lang="en-GB" smtClean="0"/>
              <a:pPr/>
              <a:t>27/04/2012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225E4C-3A6B-4EEC-ADEF-BAC7C907010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9D2837-3F9A-4C0E-ABFE-2F086733EE3D}" type="datetimeFigureOut">
              <a:rPr lang="en-GB" smtClean="0"/>
              <a:pPr/>
              <a:t>27/04/2012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4225E4C-3A6B-4EEC-ADEF-BAC7C907010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9D2837-3F9A-4C0E-ABFE-2F086733EE3D}" type="datetimeFigureOut">
              <a:rPr lang="en-GB" smtClean="0"/>
              <a:pPr/>
              <a:t>27/04/2012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225E4C-3A6B-4EEC-ADEF-BAC7C90701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5727" cy="3744416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С</a:t>
            </a:r>
            <a:r>
              <a:rPr lang="ru-RU" sz="4800" dirty="0" smtClean="0">
                <a:solidFill>
                  <a:schemeClr val="tx1"/>
                </a:solidFill>
              </a:rPr>
              <a:t>интез наноструктурированных кристаллов из газовой фазы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3861048"/>
            <a:ext cx="3847728" cy="20882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Сорокин В. 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Научный руководитель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к.ф.-м.н. Исмагилов Р. Р.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эксперимента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5000572" cy="413333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20072" y="1589567"/>
            <a:ext cx="3672407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Были синтезированы 7 углеродных пленок: 4 на кремниевых подложках и 3 на металлических</a:t>
            </a:r>
          </a:p>
          <a:p>
            <a:r>
              <a:rPr lang="ru-RU" sz="2400" dirty="0" smtClean="0"/>
              <a:t>Получена однородная </a:t>
            </a:r>
            <a:r>
              <a:rPr lang="ru-RU" sz="2400" dirty="0" smtClean="0"/>
              <a:t>углеродная </a:t>
            </a:r>
            <a:r>
              <a:rPr lang="ru-RU" sz="2400" dirty="0" smtClean="0"/>
              <a:t>пленка на большой площади кремниевой подложки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0549" y="5949280"/>
            <a:ext cx="369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Углеродная </a:t>
            </a:r>
            <a:r>
              <a:rPr lang="ru-RU" dirty="0" smtClean="0"/>
              <a:t>пленка под оптическим</a:t>
            </a:r>
          </a:p>
          <a:p>
            <a:r>
              <a:rPr lang="ru-RU" dirty="0" smtClean="0"/>
              <a:t>микроскопом</a:t>
            </a:r>
          </a:p>
        </p:txBody>
      </p:sp>
    </p:spTree>
    <p:extLst>
      <p:ext uri="{BB962C8B-B14F-4D97-AF65-F5344CB8AC3E}">
        <p14:creationId xmlns:p14="http://schemas.microsoft.com/office/powerpoint/2010/main" val="26650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Был проведен литературный обзор наноструктуированных материалов, получаемых из газовой фазы</a:t>
            </a:r>
          </a:p>
          <a:p>
            <a:r>
              <a:rPr lang="ru-RU" sz="2800" dirty="0" smtClean="0"/>
              <a:t>Была изучена</a:t>
            </a:r>
            <a:r>
              <a:rPr lang="ru-RU" sz="2800" dirty="0" smtClean="0"/>
              <a:t> методика </a:t>
            </a:r>
            <a:r>
              <a:rPr lang="ru-RU" sz="2800" dirty="0" smtClean="0"/>
              <a:t>и </a:t>
            </a:r>
            <a:r>
              <a:rPr lang="ru-RU" sz="2800" dirty="0" smtClean="0"/>
              <a:t>техника </a:t>
            </a:r>
            <a:r>
              <a:rPr lang="ru-RU" sz="2800" dirty="0" smtClean="0"/>
              <a:t>газофазного химического осаждения</a:t>
            </a:r>
          </a:p>
          <a:p>
            <a:r>
              <a:rPr lang="ru-RU" sz="2800" dirty="0" smtClean="0"/>
              <a:t>Были получены экспериментальные </a:t>
            </a:r>
            <a:r>
              <a:rPr lang="ru-RU" sz="2800" dirty="0" smtClean="0"/>
              <a:t>образцы углеродных пленок</a:t>
            </a:r>
          </a:p>
          <a:p>
            <a:endParaRPr lang="ru-RU" sz="2800" dirty="0" smtClean="0"/>
          </a:p>
          <a:p>
            <a:r>
              <a:rPr lang="ru-RU" sz="2800" dirty="0" smtClean="0"/>
              <a:t>Главная цель работы - достигнута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</a:t>
            </a:r>
            <a:r>
              <a:rPr lang="ru-RU" dirty="0"/>
              <a:t>газофазного химического </a:t>
            </a:r>
            <a:r>
              <a:rPr lang="ru-RU" dirty="0" smtClean="0"/>
              <a:t>осаждения обладает </a:t>
            </a:r>
            <a:r>
              <a:rPr lang="ru-RU" dirty="0"/>
              <a:t>большим </a:t>
            </a:r>
            <a:r>
              <a:rPr lang="ru-RU" dirty="0" smtClean="0"/>
              <a:t>потенциалом</a:t>
            </a:r>
          </a:p>
          <a:p>
            <a:r>
              <a:rPr lang="ru-RU" dirty="0" smtClean="0"/>
              <a:t>Возможность </a:t>
            </a:r>
            <a:r>
              <a:rPr lang="ru-RU" dirty="0"/>
              <a:t>изменения десятков параметров синтеза позволяет более детально изучать механизм газофазного химического </a:t>
            </a:r>
            <a:r>
              <a:rPr lang="ru-RU" dirty="0" smtClean="0"/>
              <a:t>осаждения</a:t>
            </a:r>
          </a:p>
          <a:p>
            <a:r>
              <a:rPr lang="ru-RU" dirty="0" smtClean="0"/>
              <a:t>Возможность оптимизации </a:t>
            </a:r>
            <a:r>
              <a:rPr lang="ru-RU" dirty="0"/>
              <a:t>технологии осаждения, </a:t>
            </a:r>
            <a:r>
              <a:rPr lang="ru-RU" dirty="0" smtClean="0"/>
              <a:t>разработки </a:t>
            </a:r>
            <a:r>
              <a:rPr lang="ru-RU" dirty="0"/>
              <a:t>новых методов осаждения и </a:t>
            </a:r>
            <a:r>
              <a:rPr lang="ru-RU" dirty="0" smtClean="0"/>
              <a:t>создания </a:t>
            </a:r>
            <a:r>
              <a:rPr lang="ru-RU" dirty="0"/>
              <a:t>новых наноструктурированных материалов</a:t>
            </a:r>
            <a:r>
              <a:rPr lang="ru-RU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0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наноструктурированных кристаллов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323268" cy="288032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60032" y="1589567"/>
            <a:ext cx="4104456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Свойства</a:t>
            </a:r>
          </a:p>
          <a:p>
            <a:pPr lvl="1"/>
            <a:r>
              <a:rPr lang="ru-RU" dirty="0" smtClean="0"/>
              <a:t>Фотолюминесценция</a:t>
            </a:r>
          </a:p>
          <a:p>
            <a:pPr lvl="1"/>
            <a:r>
              <a:rPr lang="ru-RU" dirty="0" smtClean="0"/>
              <a:t>Электролюминесценция</a:t>
            </a:r>
          </a:p>
          <a:p>
            <a:r>
              <a:rPr lang="ru-RU" dirty="0" smtClean="0"/>
              <a:t>Возможное применение</a:t>
            </a:r>
          </a:p>
          <a:p>
            <a:pPr lvl="1"/>
            <a:r>
              <a:rPr lang="ru-RU" dirty="0" smtClean="0"/>
              <a:t>Цветные дисплеи, светодиоды</a:t>
            </a:r>
          </a:p>
          <a:p>
            <a:pPr lvl="1"/>
            <a:r>
              <a:rPr lang="ru-RU" dirty="0" smtClean="0"/>
              <a:t>Новые интегральные схемы</a:t>
            </a:r>
          </a:p>
          <a:p>
            <a:pPr lvl="1"/>
            <a:r>
              <a:rPr lang="ru-RU" dirty="0" smtClean="0"/>
              <a:t>Топливные элементы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608" y="4900518"/>
                <a:ext cx="3153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Пористый кремний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𝑝𝑜𝑟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𝑆𝑖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900518"/>
                <a:ext cx="315323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547" t="-8333" r="-19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1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наноструктурированных кристаллов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60032" y="1589567"/>
            <a:ext cx="4104456" cy="4572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Свойства</a:t>
            </a:r>
          </a:p>
          <a:p>
            <a:pPr lvl="1"/>
            <a:r>
              <a:rPr lang="ru-RU" sz="2400" dirty="0" smtClean="0"/>
              <a:t>Широкая запрещенная зона</a:t>
            </a:r>
          </a:p>
          <a:p>
            <a:pPr lvl="1"/>
            <a:r>
              <a:rPr lang="ru-RU" sz="2400" dirty="0" smtClean="0"/>
              <a:t>Электролюминесценция</a:t>
            </a:r>
          </a:p>
          <a:p>
            <a:r>
              <a:rPr lang="ru-RU" sz="2700" dirty="0" smtClean="0"/>
              <a:t>Возможное применение</a:t>
            </a:r>
          </a:p>
          <a:p>
            <a:pPr lvl="1"/>
            <a:r>
              <a:rPr lang="ru-RU" sz="2400" dirty="0" smtClean="0"/>
              <a:t>Светодиоды</a:t>
            </a:r>
          </a:p>
          <a:p>
            <a:pPr lvl="1"/>
            <a:r>
              <a:rPr lang="ru-RU" sz="2400" dirty="0" smtClean="0"/>
              <a:t>Оптоэлектронные устройства</a:t>
            </a:r>
          </a:p>
          <a:p>
            <a:pPr lvl="1"/>
            <a:r>
              <a:rPr lang="ru-RU" sz="2400" dirty="0" smtClean="0"/>
              <a:t>Солнечные элементы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608" y="4900518"/>
                <a:ext cx="2208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Нанотетраподы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𝑍𝑛𝑂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900518"/>
                <a:ext cx="220868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2204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445927" cy="2952328"/>
          </a:xfrm>
        </p:spPr>
      </p:pic>
    </p:spTree>
    <p:extLst>
      <p:ext uri="{BB962C8B-B14F-4D97-AF65-F5344CB8AC3E}">
        <p14:creationId xmlns:p14="http://schemas.microsoft.com/office/powerpoint/2010/main" val="12338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наноструктурированных кристаллов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60032" y="1589567"/>
            <a:ext cx="4104456" cy="457200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Свойства</a:t>
            </a:r>
          </a:p>
          <a:p>
            <a:pPr lvl="1"/>
            <a:r>
              <a:rPr lang="ru-RU" sz="2400" dirty="0" smtClean="0"/>
              <a:t>Металлическая проводимость</a:t>
            </a:r>
          </a:p>
          <a:p>
            <a:pPr lvl="1"/>
            <a:r>
              <a:rPr lang="ru-RU" sz="2400" dirty="0" smtClean="0"/>
              <a:t>Эффект поля</a:t>
            </a:r>
          </a:p>
          <a:p>
            <a:r>
              <a:rPr lang="ru-RU" sz="2700" dirty="0" smtClean="0"/>
              <a:t>Возможное применение</a:t>
            </a:r>
          </a:p>
          <a:p>
            <a:pPr lvl="1"/>
            <a:r>
              <a:rPr lang="ru-RU" sz="2400" dirty="0" smtClean="0"/>
              <a:t>Нано- и микроэлектроника</a:t>
            </a:r>
          </a:p>
          <a:p>
            <a:pPr lvl="1"/>
            <a:r>
              <a:rPr lang="ru-RU" sz="2400" dirty="0" smtClean="0"/>
              <a:t>Аккумуляторы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4900518"/>
            <a:ext cx="311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Идеальная структура графена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1"/>
          <a:stretch/>
        </p:blipFill>
        <p:spPr>
          <a:xfrm>
            <a:off x="377821" y="1988840"/>
            <a:ext cx="4442745" cy="2808312"/>
          </a:xfrm>
        </p:spPr>
      </p:pic>
    </p:spTree>
    <p:extLst>
      <p:ext uri="{BB962C8B-B14F-4D97-AF65-F5344CB8AC3E}">
        <p14:creationId xmlns:p14="http://schemas.microsoft.com/office/powerpoint/2010/main" val="31514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Ознакомление с методикой синтеза наноструктурированных кристаллов</a:t>
            </a:r>
          </a:p>
          <a:p>
            <a:endParaRPr lang="ru-RU" dirty="0" smtClean="0"/>
          </a:p>
          <a:p>
            <a:r>
              <a:rPr lang="ru-RU" dirty="0" smtClean="0"/>
              <a:t>Задачи:</a:t>
            </a:r>
          </a:p>
          <a:p>
            <a:pPr lvl="1"/>
            <a:r>
              <a:rPr lang="ru-RU" dirty="0" smtClean="0"/>
              <a:t>Литературный обзор нанокристаллических материалов</a:t>
            </a:r>
          </a:p>
          <a:p>
            <a:pPr lvl="1"/>
            <a:r>
              <a:rPr lang="ru-RU" dirty="0" smtClean="0"/>
              <a:t>Ознакомление с методикой и техникой газофазного осаждения</a:t>
            </a:r>
          </a:p>
          <a:p>
            <a:pPr lvl="1"/>
            <a:r>
              <a:rPr lang="ru-RU" dirty="0" smtClean="0"/>
              <a:t>Экспериментальное получение нанокристаллов</a:t>
            </a:r>
          </a:p>
        </p:txBody>
      </p:sp>
    </p:spTree>
    <p:extLst>
      <p:ext uri="{BB962C8B-B14F-4D97-AF65-F5344CB8AC3E}">
        <p14:creationId xmlns:p14="http://schemas.microsoft.com/office/powerpoint/2010/main" val="2753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Газофазное химическое осаждение (</a:t>
            </a:r>
            <a:r>
              <a:rPr lang="en-US" dirty="0" smtClean="0"/>
              <a:t>CVD) </a:t>
            </a:r>
            <a:r>
              <a:rPr lang="ru-RU" dirty="0" smtClean="0"/>
              <a:t>углеродных пленок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76039" cy="4700082"/>
          </a:xfrm>
        </p:spPr>
      </p:pic>
    </p:spTree>
    <p:extLst>
      <p:ext uri="{BB962C8B-B14F-4D97-AF65-F5344CB8AC3E}">
        <p14:creationId xmlns:p14="http://schemas.microsoft.com/office/powerpoint/2010/main" val="13385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Метод газофазного химического осаждения с активацией горячей нитью</a:t>
            </a:r>
            <a:endParaRPr lang="en-GB" sz="3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7" b="6297"/>
          <a:stretch/>
        </p:blipFill>
        <p:spPr>
          <a:xfrm>
            <a:off x="395536" y="1700808"/>
            <a:ext cx="4392488" cy="463966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5076056" y="1589567"/>
                <a:ext cx="3816423" cy="4572000"/>
              </a:xfrm>
            </p:spPr>
            <p:txBody>
              <a:bodyPr>
                <a:noAutofit/>
              </a:bodyPr>
              <a:lstStyle/>
              <a:p>
                <a:r>
                  <a:rPr lang="ru-RU" sz="2400" dirty="0" smtClean="0"/>
                  <a:t>Давление в камере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49 Торр</m:t>
                    </m:r>
                  </m:oMath>
                </a14:m>
                <a:endParaRPr lang="ru-RU" sz="2400" b="0" dirty="0" smtClean="0">
                  <a:ea typeface="Cambria Math"/>
                </a:endParaRPr>
              </a:p>
              <a:p>
                <a:r>
                  <a:rPr lang="ru-RU" sz="2400" dirty="0" smtClean="0"/>
                  <a:t>Температура накала нитей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2070 ℃</m:t>
                    </m:r>
                  </m:oMath>
                </a14:m>
                <a:endParaRPr lang="ru-RU" sz="2400" dirty="0" smtClean="0"/>
              </a:p>
              <a:p>
                <a:r>
                  <a:rPr lang="ru-RU" sz="2400" dirty="0" smtClean="0"/>
                  <a:t>Расход водорода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1000 </m:t>
                    </m:r>
                    <m:f>
                      <m:fPr>
                        <m:type m:val="lin"/>
                        <m:ctrlPr>
                          <a:rPr lang="ru-RU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/>
                                <a:ea typeface="Cambria Math"/>
                              </a:rPr>
                              <m:t>см</m:t>
                            </m:r>
                          </m:e>
                          <m:sup>
                            <m:r>
                              <a:rPr lang="ru-RU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мин</m:t>
                        </m:r>
                      </m:den>
                    </m:f>
                  </m:oMath>
                </a14:m>
                <a:endParaRPr lang="ru-RU" sz="2400" dirty="0" smtClean="0"/>
              </a:p>
              <a:p>
                <a:r>
                  <a:rPr lang="ru-RU" sz="2400" dirty="0"/>
                  <a:t>Расход </a:t>
                </a:r>
                <a:r>
                  <a:rPr lang="ru-RU" sz="2400" dirty="0" smtClean="0"/>
                  <a:t>метана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27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ru-RU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  <a:ea typeface="Cambria Math"/>
                              </a:rPr>
                              <m:t>см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sz="2400" i="1">
                            <a:latin typeface="Cambria Math"/>
                            <a:ea typeface="Cambria Math"/>
                          </a:rPr>
                          <m:t>мин</m:t>
                        </m:r>
                      </m:den>
                    </m:f>
                  </m:oMath>
                </a14:m>
                <a:endParaRPr lang="ru-RU" sz="2400" dirty="0" smtClean="0"/>
              </a:p>
              <a:p>
                <a:r>
                  <a:rPr lang="ru-RU" sz="2400" dirty="0" smtClean="0"/>
                  <a:t>Время осаждения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6 ч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5076056" y="1589567"/>
                <a:ext cx="3816423" cy="4572000"/>
              </a:xfrm>
              <a:blipFill rotWithShape="1">
                <a:blip r:embed="rId3"/>
                <a:stretch>
                  <a:fillRect l="-319"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Реакционная камера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6120"/>
          <a:stretch/>
        </p:blipFill>
        <p:spPr>
          <a:xfrm>
            <a:off x="395536" y="1772816"/>
            <a:ext cx="5256584" cy="4085462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724128" y="1589567"/>
            <a:ext cx="3168351" cy="4572000"/>
          </a:xfrm>
        </p:spPr>
        <p:txBody>
          <a:bodyPr/>
          <a:lstStyle/>
          <a:p>
            <a:r>
              <a:rPr lang="ru-RU" dirty="0" smtClean="0"/>
              <a:t>Материалы подложек:</a:t>
            </a:r>
          </a:p>
          <a:p>
            <a:pPr lvl="1"/>
            <a:r>
              <a:rPr lang="ru-RU" dirty="0" smtClean="0"/>
              <a:t>1 – нерж. сталь</a:t>
            </a:r>
          </a:p>
          <a:p>
            <a:pPr lvl="1"/>
            <a:r>
              <a:rPr lang="ru-RU" dirty="0" smtClean="0"/>
              <a:t>2, 3 – кремний</a:t>
            </a:r>
          </a:p>
          <a:p>
            <a:pPr lvl="1"/>
            <a:r>
              <a:rPr lang="ru-RU" dirty="0" smtClean="0"/>
              <a:t>4, 5 – никель</a:t>
            </a:r>
          </a:p>
          <a:p>
            <a:pPr lvl="1"/>
            <a:r>
              <a:rPr lang="ru-RU" dirty="0" smtClean="0"/>
              <a:t>6, 7 - кремний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осаждения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t="10180" r="16396" b="31145"/>
          <a:stretch/>
        </p:blipFill>
        <p:spPr>
          <a:xfrm>
            <a:off x="755576" y="1628800"/>
            <a:ext cx="7776864" cy="4887884"/>
          </a:xfrm>
        </p:spPr>
      </p:pic>
    </p:spTree>
    <p:extLst>
      <p:ext uri="{BB962C8B-B14F-4D97-AF65-F5344CB8AC3E}">
        <p14:creationId xmlns:p14="http://schemas.microsoft.com/office/powerpoint/2010/main" val="40258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349</TotalTime>
  <Words>284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Синтез наноструктурированных кристаллов из газовой фазы</vt:lpstr>
      <vt:lpstr>Примеры наноструктурированных кристаллов</vt:lpstr>
      <vt:lpstr>Примеры наноструктурированных кристаллов</vt:lpstr>
      <vt:lpstr>Примеры наноструктурированных кристаллов</vt:lpstr>
      <vt:lpstr>Цель работы</vt:lpstr>
      <vt:lpstr>Газофазное химическое осаждение (CVD) углеродных пленок</vt:lpstr>
      <vt:lpstr>Метод газофазного химического осаждения с активацией горячей нитью</vt:lpstr>
      <vt:lpstr>Реакционная камера</vt:lpstr>
      <vt:lpstr>Процесс осаждения</vt:lpstr>
      <vt:lpstr>Результаты эксперимента</vt:lpstr>
      <vt:lpstr>Результаты работы</vt:lpstr>
      <vt:lpstr>Выводы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Синтез наноструктурированных кристаллов из газовой фазы</dc:title>
  <dc:creator>NICK ONE</dc:creator>
  <cp:lastModifiedBy>NICK ONE</cp:lastModifiedBy>
  <cp:revision>21</cp:revision>
  <dcterms:created xsi:type="dcterms:W3CDTF">2012-04-22T19:27:46Z</dcterms:created>
  <dcterms:modified xsi:type="dcterms:W3CDTF">2012-04-26T22:30:46Z</dcterms:modified>
</cp:coreProperties>
</file>