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3004800" cy="9753600"/>
  <p:notesSz cx="6858000" cy="9144000"/>
  <p:defaultTextStyle>
    <a:lvl1pPr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69" autoAdjust="0"/>
  </p:normalViewPr>
  <p:slideViewPr>
    <p:cSldViewPr>
      <p:cViewPr varScale="1">
        <p:scale>
          <a:sx n="78" d="100"/>
          <a:sy n="78" d="100"/>
        </p:scale>
        <p:origin x="-1432" y="-12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624965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bg>
      <p:bgPr>
        <a:solidFill>
          <a:srgbClr val="FFF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14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833636" y="1420416"/>
            <a:ext cx="9337528" cy="275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4000" i="0" spc="39">
                <a:solidFill>
                  <a:srgbClr val="59311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4000" spc="39" dirty="0" err="1">
                <a:solidFill>
                  <a:srgbClr val="59311A"/>
                </a:solidFill>
              </a:rPr>
              <a:t>Получение</a:t>
            </a:r>
            <a:r>
              <a:rPr sz="4000" spc="39" dirty="0">
                <a:solidFill>
                  <a:srgbClr val="59311A"/>
                </a:solidFill>
              </a:rPr>
              <a:t> </a:t>
            </a:r>
            <a:r>
              <a:rPr sz="4000" spc="39" dirty="0" err="1">
                <a:solidFill>
                  <a:srgbClr val="59311A"/>
                </a:solidFill>
              </a:rPr>
              <a:t>функциональных</a:t>
            </a:r>
            <a:r>
              <a:rPr sz="4000" spc="39" dirty="0">
                <a:solidFill>
                  <a:srgbClr val="59311A"/>
                </a:solidFill>
              </a:rPr>
              <a:t> </a:t>
            </a:r>
            <a:r>
              <a:rPr sz="4000" spc="39" dirty="0" err="1">
                <a:solidFill>
                  <a:srgbClr val="59311A"/>
                </a:solidFill>
              </a:rPr>
              <a:t>материалов</a:t>
            </a:r>
            <a:r>
              <a:rPr sz="4000" spc="39" dirty="0">
                <a:solidFill>
                  <a:srgbClr val="59311A"/>
                </a:solidFill>
              </a:rPr>
              <a:t> </a:t>
            </a:r>
            <a:r>
              <a:rPr sz="4000" spc="39" dirty="0" err="1">
                <a:solidFill>
                  <a:srgbClr val="59311A"/>
                </a:solidFill>
              </a:rPr>
              <a:t>для</a:t>
            </a:r>
            <a:r>
              <a:rPr sz="4000" spc="39" dirty="0">
                <a:solidFill>
                  <a:srgbClr val="59311A"/>
                </a:solidFill>
              </a:rPr>
              <a:t> </a:t>
            </a:r>
            <a:r>
              <a:rPr sz="4000" spc="39" dirty="0" err="1">
                <a:solidFill>
                  <a:srgbClr val="59311A"/>
                </a:solidFill>
              </a:rPr>
              <a:t>электрохимических</a:t>
            </a:r>
            <a:r>
              <a:rPr sz="4000" spc="39" dirty="0">
                <a:solidFill>
                  <a:srgbClr val="59311A"/>
                </a:solidFill>
              </a:rPr>
              <a:t> </a:t>
            </a:r>
            <a:r>
              <a:rPr sz="4000" spc="39" dirty="0" err="1">
                <a:solidFill>
                  <a:srgbClr val="59311A"/>
                </a:solidFill>
              </a:rPr>
              <a:t>приложений</a:t>
            </a:r>
            <a:r>
              <a:rPr sz="4000" spc="39" dirty="0">
                <a:solidFill>
                  <a:srgbClr val="59311A"/>
                </a:solidFill>
              </a:rPr>
              <a:t> с </a:t>
            </a:r>
            <a:r>
              <a:rPr sz="4000" spc="39" dirty="0" err="1">
                <a:solidFill>
                  <a:srgbClr val="59311A"/>
                </a:solidFill>
              </a:rPr>
              <a:t>использованием</a:t>
            </a:r>
            <a:r>
              <a:rPr sz="4000" spc="39" dirty="0">
                <a:solidFill>
                  <a:srgbClr val="59311A"/>
                </a:solidFill>
              </a:rPr>
              <a:t> </a:t>
            </a:r>
            <a:r>
              <a:rPr sz="4000" spc="39" dirty="0" err="1">
                <a:solidFill>
                  <a:srgbClr val="59311A"/>
                </a:solidFill>
              </a:rPr>
              <a:t>сверхкритического</a:t>
            </a:r>
            <a:r>
              <a:rPr sz="4000" spc="39" dirty="0">
                <a:solidFill>
                  <a:srgbClr val="59311A"/>
                </a:solidFill>
              </a:rPr>
              <a:t> </a:t>
            </a:r>
            <a:r>
              <a:rPr sz="4000" spc="39" dirty="0" err="1">
                <a:solidFill>
                  <a:srgbClr val="59311A"/>
                </a:solidFill>
              </a:rPr>
              <a:t>диоксида</a:t>
            </a:r>
            <a:r>
              <a:rPr sz="4000" spc="39" dirty="0">
                <a:solidFill>
                  <a:srgbClr val="59311A"/>
                </a:solidFill>
              </a:rPr>
              <a:t> </a:t>
            </a:r>
            <a:r>
              <a:rPr sz="4000" spc="39" dirty="0" err="1">
                <a:solidFill>
                  <a:srgbClr val="59311A"/>
                </a:solidFill>
              </a:rPr>
              <a:t>углерода</a:t>
            </a:r>
            <a:endParaRPr sz="4000" spc="39" dirty="0">
              <a:solidFill>
                <a:srgbClr val="59311A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189710" y="5966469"/>
            <a:ext cx="7943801" cy="3536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862799" lvl="0" algn="r" defTabSz="457200">
              <a:lnSpc>
                <a:spcPct val="120000"/>
              </a:lnSpc>
              <a:defRPr sz="1800" i="0">
                <a:solidFill>
                  <a:srgbClr val="000000"/>
                </a:solidFill>
                <a:effectLst/>
              </a:defRPr>
            </a:pPr>
            <a:r>
              <a:rPr sz="2200" dirty="0" err="1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Выполнил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sz="2200" dirty="0" err="1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студент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2 </a:t>
            </a:r>
            <a:r>
              <a:rPr sz="2200" dirty="0" err="1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курса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</a:p>
          <a:p>
            <a:pPr marL="3862799" lvl="0" algn="r" defTabSz="457200">
              <a:lnSpc>
                <a:spcPct val="120000"/>
              </a:lnSpc>
              <a:defRPr sz="1800" i="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208 </a:t>
            </a:r>
            <a:r>
              <a:rPr sz="2200" dirty="0" err="1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группы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</a:p>
          <a:p>
            <a:pPr marL="3862799" lvl="0" algn="r" defTabSz="457200">
              <a:lnSpc>
                <a:spcPct val="120000"/>
              </a:lnSpc>
              <a:defRPr sz="1800" i="0">
                <a:solidFill>
                  <a:srgbClr val="000000"/>
                </a:solidFill>
                <a:effectLst/>
              </a:defRPr>
            </a:pPr>
            <a:r>
              <a:rPr sz="2200" dirty="0" err="1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Любимцев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sz="2200" dirty="0" err="1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Николай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sz="2200" dirty="0" err="1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Алексеевич</a:t>
            </a:r>
            <a:endParaRPr sz="2200" dirty="0">
              <a:solidFill>
                <a:srgbClr val="2C384F"/>
              </a:solidFill>
              <a:latin typeface="Baskerville"/>
              <a:ea typeface="Baskerville"/>
              <a:cs typeface="Baskerville"/>
              <a:sym typeface="Baskerville"/>
            </a:endParaRPr>
          </a:p>
          <a:p>
            <a:pPr marL="3862799" lvl="0" algn="r" defTabSz="457200">
              <a:lnSpc>
                <a:spcPct val="120000"/>
              </a:lnSpc>
              <a:defRPr sz="1800" i="0">
                <a:solidFill>
                  <a:srgbClr val="000000"/>
                </a:solidFill>
                <a:effectLst/>
              </a:defRPr>
            </a:pPr>
            <a:r>
              <a:rPr sz="2200" dirty="0" err="1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Руководител</a:t>
            </a:r>
            <a:r>
              <a:rPr lang="ru-RU"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и</a:t>
            </a:r>
            <a:r>
              <a:rPr sz="2200" dirty="0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: </a:t>
            </a:r>
            <a:endParaRPr lang="ru-RU" sz="2200" dirty="0" smtClean="0">
              <a:solidFill>
                <a:srgbClr val="2C384F"/>
              </a:solidFill>
              <a:latin typeface="Baskerville"/>
              <a:ea typeface="Baskerville"/>
              <a:cs typeface="Baskerville"/>
              <a:sym typeface="Baskerville"/>
            </a:endParaRPr>
          </a:p>
          <a:p>
            <a:pPr marL="3862799" lvl="0" algn="r" defTabSz="457200">
              <a:lnSpc>
                <a:spcPct val="120000"/>
              </a:lnSpc>
              <a:defRPr sz="1800" i="0">
                <a:solidFill>
                  <a:srgbClr val="000000"/>
                </a:solidFill>
                <a:effectLst/>
              </a:defRPr>
            </a:pPr>
            <a:r>
              <a:rPr sz="2200" dirty="0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д.ф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.-</a:t>
            </a:r>
            <a:r>
              <a:rPr sz="2200" dirty="0" err="1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м.н</a:t>
            </a:r>
            <a:r>
              <a:rPr sz="2200" dirty="0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.</a:t>
            </a:r>
            <a:r>
              <a:rPr lang="ru-RU" sz="2200" dirty="0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sz="2200" dirty="0" err="1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Галлямов</a:t>
            </a:r>
            <a:r>
              <a:rPr sz="2200" dirty="0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М.О</a:t>
            </a:r>
            <a:r>
              <a:rPr sz="2200" dirty="0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.,</a:t>
            </a:r>
            <a:endParaRPr lang="ru-RU" sz="2200" dirty="0" smtClean="0">
              <a:solidFill>
                <a:srgbClr val="2C384F"/>
              </a:solidFill>
              <a:latin typeface="Baskerville"/>
              <a:ea typeface="Baskerville"/>
              <a:cs typeface="Baskerville"/>
              <a:sym typeface="Baskerville"/>
            </a:endParaRPr>
          </a:p>
          <a:p>
            <a:pPr marL="3862799" lvl="0" algn="r" defTabSz="457200">
              <a:lnSpc>
                <a:spcPct val="120000"/>
              </a:lnSpc>
              <a:defRPr sz="1800" i="0">
                <a:solidFill>
                  <a:srgbClr val="000000"/>
                </a:solidFill>
                <a:effectLst/>
              </a:defRPr>
            </a:pPr>
            <a:r>
              <a:rPr sz="2200" dirty="0" smtClean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к.ф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.-</a:t>
            </a:r>
            <a:r>
              <a:rPr sz="2200" dirty="0" err="1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м.н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. </a:t>
            </a:r>
            <a:r>
              <a:rPr sz="2200" dirty="0" err="1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Эльманович</a:t>
            </a:r>
            <a:r>
              <a:rPr sz="2200" dirty="0">
                <a:solidFill>
                  <a:srgbClr val="2C384F"/>
                </a:solidFill>
                <a:latin typeface="Baskerville"/>
                <a:ea typeface="Baskerville"/>
                <a:cs typeface="Baskerville"/>
                <a:sym typeface="Baskerville"/>
              </a:rPr>
              <a:t> И.В.</a:t>
            </a:r>
            <a:endParaRPr sz="2200" dirty="0">
              <a:solidFill>
                <a:srgbClr val="2C384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r" defTabSz="457200">
              <a:lnSpc>
                <a:spcPct val="120000"/>
              </a:lnSpc>
              <a:defRPr sz="1800" i="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rgbClr val="3A4964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6"/>
          <p:cNvSpPr/>
          <p:nvPr/>
        </p:nvSpPr>
        <p:spPr>
          <a:xfrm>
            <a:off x="5710312" y="772344"/>
            <a:ext cx="15773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i="0" spc="39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lang="ru-RU" sz="4000" spc="39" dirty="0" smtClean="0">
                <a:solidFill>
                  <a:srgbClr val="573019"/>
                </a:solidFill>
              </a:rPr>
              <a:t>Вывод</a:t>
            </a:r>
            <a:endParaRPr sz="4000" spc="39" dirty="0">
              <a:solidFill>
                <a:srgbClr val="57301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9752" y="2212504"/>
            <a:ext cx="11305256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На </a:t>
            </a:r>
            <a:r>
              <a:rPr lang="ru-RU" dirty="0"/>
              <a:t>основании проведенного литературного обзора было показано, что получение материалов для электрохимических приложений с использованием сверхкритического диоксида углерода является актуальной и перспективной задачей. Был успешно проведен эксперимент по получению каталитического материала для топливного элемента с использованием СК СО</a:t>
            </a:r>
            <a:r>
              <a:rPr lang="ru-RU" baseline="-25000" dirty="0"/>
              <a:t>2</a:t>
            </a:r>
            <a:r>
              <a:rPr lang="ru-RU" dirty="0"/>
              <a:t>, при этом была достигнута высокая степень однородности платиновых частиц на подложке каталитического материала.</a:t>
            </a: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38048" y="916360"/>
            <a:ext cx="11201400" cy="904131"/>
          </a:xfrm>
          <a:prstGeom prst="rect">
            <a:avLst/>
          </a:prstGeom>
        </p:spPr>
        <p:txBody>
          <a:bodyPr/>
          <a:lstStyle/>
          <a:p>
            <a:pPr lvl="0" algn="ctr" defTabSz="457200">
              <a:lnSpc>
                <a:spcPct val="100000"/>
              </a:lnSpc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000" spc="39" dirty="0" err="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Сверхкритический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 СО</a:t>
            </a:r>
            <a:r>
              <a:rPr sz="1600" spc="16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2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sz="4000" spc="39" dirty="0" err="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как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sz="4000" spc="39" dirty="0" err="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растворитель</a:t>
            </a:r>
            <a:endParaRPr sz="4000" spc="39" dirty="0">
              <a:solidFill>
                <a:srgbClr val="573019"/>
              </a:solidFill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622299" y="1961219"/>
            <a:ext cx="5874967" cy="6047185"/>
          </a:xfrm>
          <a:prstGeom prst="rect">
            <a:avLst/>
          </a:prstGeom>
        </p:spPr>
        <p:txBody>
          <a:bodyPr/>
          <a:lstStyle/>
          <a:p>
            <a:pPr marL="335844" lvl="0" indent="-335844" algn="just" defTabSz="49657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720" dirty="0">
              <a:solidFill>
                <a:srgbClr val="5E524C"/>
              </a:solidFill>
              <a:effectLst>
                <a:outerShdw blurRad="21590" dist="21590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335844" lvl="0" indent="-335844" defTabSz="49657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Вещество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в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сверхкритическом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состоянии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является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720" dirty="0" err="1" smtClean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плотным</a:t>
            </a:r>
            <a:endParaRPr lang="ru-RU" sz="2720" dirty="0" smtClean="0">
              <a:solidFill>
                <a:srgbClr val="483E3A"/>
              </a:solidFill>
              <a:effectLst>
                <a:outerShdw blurRad="21590" dist="21590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335844" lvl="0" indent="-335844" defTabSz="49657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20" dirty="0" err="1" smtClean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Капиллярные</a:t>
            </a:r>
            <a:r>
              <a:rPr sz="2720" dirty="0" smtClean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явления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отсутствуют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</a:p>
          <a:p>
            <a:pPr marL="335844" lvl="0" indent="-335844" defTabSz="49657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СО</a:t>
            </a:r>
            <a:r>
              <a:rPr sz="2720" baseline="-5999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2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переходит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в СК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при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низком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давлении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7,38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МПа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и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температуре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31,1°C</a:t>
            </a:r>
          </a:p>
          <a:p>
            <a:pPr marL="335844" lvl="0" indent="-335844" defTabSz="49657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Свойства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: </a:t>
            </a:r>
          </a:p>
          <a:p>
            <a:pPr marL="0" lvl="0" indent="0" defTabSz="49657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1)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полное</a:t>
            </a: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720" dirty="0" err="1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испарение</a:t>
            </a:r>
            <a:endParaRPr sz="2720" dirty="0">
              <a:solidFill>
                <a:srgbClr val="483E3A"/>
              </a:solidFill>
              <a:effectLst>
                <a:outerShdw blurRad="21590" dist="21590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0" lvl="0" indent="0" defTabSz="49657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2) </a:t>
            </a:r>
            <a:r>
              <a:rPr lang="ru-RU" sz="2720" dirty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э</a:t>
            </a:r>
            <a:r>
              <a:rPr lang="ru-RU" sz="2720" dirty="0" smtClean="0">
                <a:solidFill>
                  <a:srgbClr val="483E3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rPr>
              <a:t>кологически чистый</a:t>
            </a:r>
            <a:endParaRPr sz="2720" dirty="0">
              <a:solidFill>
                <a:srgbClr val="483E3A"/>
              </a:solidFill>
              <a:effectLst>
                <a:outerShdw blurRad="21590" dist="2159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67" y="2782848"/>
            <a:ext cx="586609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01700" y="584200"/>
            <a:ext cx="11201400" cy="904131"/>
          </a:xfrm>
          <a:prstGeom prst="rect">
            <a:avLst/>
          </a:prstGeom>
        </p:spPr>
        <p:txBody>
          <a:bodyPr anchor="t"/>
          <a:lstStyle>
            <a:lvl1pPr algn="ctr" defTabSz="457200">
              <a:lnSpc>
                <a:spcPct val="100000"/>
              </a:lnSpc>
              <a:defRPr sz="4000" b="0" cap="none" spc="39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4000" spc="39">
                <a:solidFill>
                  <a:srgbClr val="573019"/>
                </a:solidFill>
              </a:rPr>
              <a:t>Топливный элемент</a:t>
            </a:r>
          </a:p>
        </p:txBody>
      </p:sp>
      <p:sp>
        <p:nvSpPr>
          <p:cNvPr id="42" name="Shape 42"/>
          <p:cNvSpPr/>
          <p:nvPr/>
        </p:nvSpPr>
        <p:spPr>
          <a:xfrm>
            <a:off x="405629" y="6172944"/>
            <a:ext cx="11404135" cy="68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90000"/>
              </a:lnSpc>
              <a:spcBef>
                <a:spcPts val="2800"/>
              </a:spcBef>
              <a:defRPr sz="1800" i="0">
                <a:solidFill>
                  <a:srgbClr val="000000"/>
                </a:solidFill>
                <a:effectLst/>
              </a:defRPr>
            </a:pP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(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1 -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углеродная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бумага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2 -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сажа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3 -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гидрофобизатор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(ПТФЭ), 4 -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наночастицы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Pt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на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саже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5 -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протонный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проводник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6 -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мембрана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)</a:t>
            </a:r>
          </a:p>
        </p:txBody>
      </p:sp>
      <p:pic>
        <p:nvPicPr>
          <p:cNvPr id="43" name="ТЭ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96" y="1636440"/>
            <a:ext cx="12384064" cy="4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 flipV="1">
            <a:off x="2253928" y="5452864"/>
            <a:ext cx="1" cy="223375"/>
          </a:xfrm>
          <a:prstGeom prst="line">
            <a:avLst/>
          </a:prstGeom>
          <a:ln w="12700">
            <a:solidFill>
              <a:srgbClr val="575451">
                <a:alpha val="90000"/>
              </a:srgbClr>
            </a:solidFill>
            <a:miter lim="400000"/>
            <a:tailEnd type="triangle"/>
          </a:ln>
          <a:effectLst>
            <a:outerShdw blurRad="25400" dist="25400" dir="5520000" rotWithShape="0">
              <a:srgbClr val="FFFFFF">
                <a:alpha val="72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V="1">
            <a:off x="3046016" y="5452864"/>
            <a:ext cx="1" cy="312275"/>
          </a:xfrm>
          <a:prstGeom prst="line">
            <a:avLst/>
          </a:prstGeom>
          <a:ln w="12700">
            <a:solidFill>
              <a:srgbClr val="575451">
                <a:alpha val="90000"/>
              </a:srgbClr>
            </a:solidFill>
            <a:miter lim="400000"/>
            <a:tailEnd type="triangle"/>
          </a:ln>
          <a:effectLst>
            <a:outerShdw blurRad="25400" dist="25400" dir="5520000" rotWithShape="0">
              <a:srgbClr val="FFFFFF">
                <a:alpha val="72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V="1">
            <a:off x="3406056" y="5433813"/>
            <a:ext cx="1" cy="350375"/>
          </a:xfrm>
          <a:prstGeom prst="line">
            <a:avLst/>
          </a:prstGeom>
          <a:ln w="12700">
            <a:solidFill>
              <a:srgbClr val="575451">
                <a:alpha val="90000"/>
              </a:srgbClr>
            </a:solidFill>
            <a:miter lim="400000"/>
            <a:tailEnd type="triangle"/>
          </a:ln>
          <a:effectLst>
            <a:outerShdw blurRad="25400" dist="25400" dir="5520000" rotWithShape="0">
              <a:srgbClr val="FFFFFF">
                <a:alpha val="72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 flipV="1">
            <a:off x="3982120" y="5351264"/>
            <a:ext cx="1" cy="324975"/>
          </a:xfrm>
          <a:prstGeom prst="line">
            <a:avLst/>
          </a:prstGeom>
          <a:ln w="12700">
            <a:solidFill>
              <a:srgbClr val="575451">
                <a:alpha val="90000"/>
              </a:srgbClr>
            </a:solidFill>
            <a:miter lim="400000"/>
            <a:tailEnd type="triangle"/>
          </a:ln>
          <a:effectLst>
            <a:outerShdw blurRad="25400" dist="25400" dir="5520000" rotWithShape="0">
              <a:srgbClr val="FFFFFF">
                <a:alpha val="72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 flipV="1">
            <a:off x="6214368" y="4985986"/>
            <a:ext cx="1" cy="690253"/>
          </a:xfrm>
          <a:prstGeom prst="line">
            <a:avLst/>
          </a:prstGeom>
          <a:ln w="12700">
            <a:solidFill>
              <a:srgbClr val="575451">
                <a:alpha val="90000"/>
              </a:srgbClr>
            </a:solidFill>
            <a:miter lim="400000"/>
            <a:tailEnd type="triangle"/>
          </a:ln>
          <a:effectLst>
            <a:outerShdw blurRad="25400" dist="25400" dir="5520000" rotWithShape="0">
              <a:srgbClr val="FFFFFF">
                <a:alpha val="72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405629" y="7046813"/>
            <a:ext cx="11857411" cy="2150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95111" indent="-395111" algn="l">
              <a:lnSpc>
                <a:spcPct val="90000"/>
              </a:lnSpc>
              <a:spcBef>
                <a:spcPts val="2800"/>
              </a:spcBef>
              <a:buSzPct val="75000"/>
              <a:buFontTx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ru-RU" sz="3600" i="0" dirty="0">
                <a:solidFill>
                  <a:srgbClr val="483E3A"/>
                </a:solidFill>
                <a:effectLst/>
              </a:rPr>
              <a:t>Реакция на аноде</a:t>
            </a:r>
            <a:r>
              <a:rPr sz="3600" dirty="0" smtClean="0">
                <a:solidFill>
                  <a:srgbClr val="483E3A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: </a:t>
            </a:r>
            <a:r>
              <a:rPr lang="en-US" sz="3600" dirty="0">
                <a:solidFill>
                  <a:srgbClr val="483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</a:t>
            </a:r>
            <a:r>
              <a:rPr lang="en-US" sz="4800" baseline="-15384" dirty="0">
                <a:solidFill>
                  <a:srgbClr val="483E3A"/>
                </a:solidFill>
              </a:rPr>
              <a:t>2</a:t>
            </a:r>
            <a:r>
              <a:rPr lang="en-US" sz="3600" baseline="-12500" dirty="0">
                <a:solidFill>
                  <a:srgbClr val="483E3A"/>
                </a:solidFill>
              </a:rPr>
              <a:t> </a:t>
            </a:r>
            <a:r>
              <a:rPr lang="en-US" sz="3600" dirty="0" smtClean="0">
                <a:solidFill>
                  <a:srgbClr val="483E3A"/>
                </a:solidFill>
              </a:rPr>
              <a:t>→</a:t>
            </a:r>
            <a:r>
              <a:rPr lang="ru-RU" sz="3600" dirty="0" smtClean="0">
                <a:solidFill>
                  <a:srgbClr val="483E3A"/>
                </a:solidFill>
              </a:rPr>
              <a:t> </a:t>
            </a:r>
            <a:r>
              <a:rPr lang="en-US" sz="3600" dirty="0" smtClean="0">
                <a:solidFill>
                  <a:srgbClr val="483E3A"/>
                </a:solidFill>
              </a:rPr>
              <a:t>4H</a:t>
            </a:r>
            <a:r>
              <a:rPr lang="en-US" sz="3600" baseline="20312" dirty="0" smtClean="0">
                <a:solidFill>
                  <a:srgbClr val="483E3A"/>
                </a:solidFill>
              </a:rPr>
              <a:t>+</a:t>
            </a:r>
            <a:r>
              <a:rPr lang="ru-RU" sz="3600" baseline="20312" dirty="0" smtClean="0">
                <a:solidFill>
                  <a:srgbClr val="483E3A"/>
                </a:solidFill>
              </a:rPr>
              <a:t> </a:t>
            </a:r>
            <a:r>
              <a:rPr lang="en-US" sz="3600" dirty="0" smtClean="0">
                <a:solidFill>
                  <a:srgbClr val="483E3A"/>
                </a:solidFill>
              </a:rPr>
              <a:t>+</a:t>
            </a:r>
            <a:r>
              <a:rPr lang="ru-RU" sz="3600" dirty="0" smtClean="0">
                <a:solidFill>
                  <a:srgbClr val="483E3A"/>
                </a:solidFill>
              </a:rPr>
              <a:t> </a:t>
            </a:r>
            <a:r>
              <a:rPr lang="en-US" sz="3600" dirty="0" smtClean="0">
                <a:solidFill>
                  <a:srgbClr val="483E3A"/>
                </a:solidFill>
              </a:rPr>
              <a:t>4e</a:t>
            </a:r>
            <a:r>
              <a:rPr lang="en-US" sz="3600" baseline="20312" dirty="0" smtClean="0">
                <a:solidFill>
                  <a:srgbClr val="483E3A"/>
                </a:solidFill>
              </a:rPr>
              <a:t>−</a:t>
            </a:r>
            <a:endParaRPr lang="ru-RU" sz="3600" dirty="0" smtClean="0">
              <a:solidFill>
                <a:srgbClr val="483E3A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395111" indent="-395111" algn="l">
              <a:lnSpc>
                <a:spcPct val="90000"/>
              </a:lnSpc>
              <a:spcBef>
                <a:spcPts val="2800"/>
              </a:spcBef>
              <a:buSzPct val="75000"/>
              <a:buFontTx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ru-RU" sz="3600" dirty="0" smtClean="0">
                <a:solidFill>
                  <a:srgbClr val="483E3A"/>
                </a:solidFill>
              </a:rPr>
              <a:t>Реакция на катоде: </a:t>
            </a:r>
            <a:r>
              <a:rPr lang="en-US" sz="3600" baseline="20312" dirty="0" smtClean="0">
                <a:solidFill>
                  <a:srgbClr val="483E3A"/>
                </a:solidFill>
              </a:rPr>
              <a:t> </a:t>
            </a:r>
            <a:r>
              <a:rPr lang="en-US" sz="3600" dirty="0">
                <a:solidFill>
                  <a:srgbClr val="483E3A"/>
                </a:solidFill>
              </a:rPr>
              <a:t>O</a:t>
            </a:r>
            <a:r>
              <a:rPr lang="en-US" sz="4800" baseline="-15384" dirty="0">
                <a:solidFill>
                  <a:srgbClr val="483E3A"/>
                </a:solidFill>
              </a:rPr>
              <a:t>2 </a:t>
            </a:r>
            <a:r>
              <a:rPr lang="en-US" sz="3600" dirty="0" smtClean="0">
                <a:solidFill>
                  <a:srgbClr val="483E3A"/>
                </a:solidFill>
              </a:rPr>
              <a:t>+</a:t>
            </a:r>
            <a:r>
              <a:rPr lang="ru-RU" sz="3600" dirty="0" smtClean="0">
                <a:solidFill>
                  <a:srgbClr val="483E3A"/>
                </a:solidFill>
              </a:rPr>
              <a:t> </a:t>
            </a:r>
            <a:r>
              <a:rPr lang="en-US" sz="3600" dirty="0">
                <a:solidFill>
                  <a:srgbClr val="483E3A"/>
                </a:solidFill>
              </a:rPr>
              <a:t>4H</a:t>
            </a:r>
            <a:r>
              <a:rPr lang="en-US" sz="3600" baseline="20312" dirty="0">
                <a:solidFill>
                  <a:srgbClr val="483E3A"/>
                </a:solidFill>
              </a:rPr>
              <a:t>+</a:t>
            </a:r>
            <a:r>
              <a:rPr lang="ru-RU" sz="3600" baseline="20312" dirty="0">
                <a:solidFill>
                  <a:srgbClr val="483E3A"/>
                </a:solidFill>
              </a:rPr>
              <a:t> </a:t>
            </a:r>
            <a:r>
              <a:rPr lang="en-US" sz="3600" dirty="0">
                <a:solidFill>
                  <a:srgbClr val="483E3A"/>
                </a:solidFill>
              </a:rPr>
              <a:t>+</a:t>
            </a:r>
            <a:r>
              <a:rPr lang="ru-RU" sz="3600" dirty="0">
                <a:solidFill>
                  <a:srgbClr val="483E3A"/>
                </a:solidFill>
              </a:rPr>
              <a:t> </a:t>
            </a:r>
            <a:r>
              <a:rPr lang="en-US" sz="3600" dirty="0">
                <a:solidFill>
                  <a:srgbClr val="483E3A"/>
                </a:solidFill>
              </a:rPr>
              <a:t>4e</a:t>
            </a:r>
            <a:r>
              <a:rPr lang="en-US" sz="3600" baseline="20312" dirty="0" smtClean="0">
                <a:solidFill>
                  <a:srgbClr val="483E3A"/>
                </a:solidFill>
              </a:rPr>
              <a:t>−</a:t>
            </a:r>
            <a:r>
              <a:rPr lang="en-US" sz="3600" dirty="0" smtClean="0">
                <a:solidFill>
                  <a:srgbClr val="483E3A"/>
                </a:solidFill>
              </a:rPr>
              <a:t>→</a:t>
            </a:r>
            <a:r>
              <a:rPr lang="ru-RU" sz="3600" dirty="0" smtClean="0">
                <a:solidFill>
                  <a:srgbClr val="483E3A"/>
                </a:solidFill>
              </a:rPr>
              <a:t> </a:t>
            </a:r>
            <a:r>
              <a:rPr lang="en-US" sz="3600" dirty="0" smtClean="0">
                <a:solidFill>
                  <a:srgbClr val="483E3A"/>
                </a:solidFill>
              </a:rPr>
              <a:t>2</a:t>
            </a:r>
            <a:r>
              <a:rPr lang="en-US" sz="3600" dirty="0" smtClean="0">
                <a:solidFill>
                  <a:srgbClr val="483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4800" baseline="-15999" dirty="0" smtClean="0">
                <a:solidFill>
                  <a:srgbClr val="483E3A"/>
                </a:solidFill>
              </a:rPr>
              <a:t>2</a:t>
            </a:r>
            <a:r>
              <a:rPr lang="en-US" sz="3600" dirty="0" smtClean="0">
                <a:solidFill>
                  <a:srgbClr val="483E3A"/>
                </a:solidFill>
              </a:rPr>
              <a:t>O</a:t>
            </a:r>
            <a:endParaRPr lang="en-US" sz="3600" dirty="0">
              <a:solidFill>
                <a:srgbClr val="483E3A"/>
              </a:solidFill>
            </a:endParaRPr>
          </a:p>
          <a:p>
            <a:pPr lvl="0" algn="l">
              <a:lnSpc>
                <a:spcPct val="90000"/>
              </a:lnSpc>
              <a:spcBef>
                <a:spcPts val="2800"/>
              </a:spcBef>
              <a:buSzPct val="75000"/>
              <a:defRPr sz="1800" i="0">
                <a:solidFill>
                  <a:srgbClr val="000000"/>
                </a:solidFill>
                <a:effectLst/>
              </a:defRPr>
            </a:pPr>
            <a:endParaRPr sz="3600" baseline="20312" dirty="0">
              <a:solidFill>
                <a:srgbClr val="483E3A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 defTabSz="457200">
              <a:lnSpc>
                <a:spcPct val="100000"/>
              </a:lnSpc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000" spc="39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Сверхкритический СО</a:t>
            </a:r>
            <a:r>
              <a:rPr sz="2100" spc="2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2 </a:t>
            </a:r>
            <a:r>
              <a:rPr sz="4000" spc="39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и газодиффузионный слой ТЭ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76536" y="6510704"/>
            <a:ext cx="11623849" cy="105841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100">
                <a:solidFill>
                  <a:srgbClr val="4C413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 dirty="0" err="1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Фотографии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капель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воды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на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углеродной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ткани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демонстрирующие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характерное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поведение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контактного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угла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: а -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до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испытаний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б </a:t>
            </a:r>
            <a:r>
              <a:rPr lang="ru-RU"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–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после</a:t>
            </a:r>
            <a:r>
              <a:rPr lang="ru-RU"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1000-часовой выдержке в воде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. 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[1]</a:t>
            </a:r>
          </a:p>
        </p:txBody>
      </p:sp>
      <p:sp>
        <p:nvSpPr>
          <p:cNvPr id="55" name="Shape 55"/>
          <p:cNvSpPr/>
          <p:nvPr/>
        </p:nvSpPr>
        <p:spPr>
          <a:xfrm>
            <a:off x="778520" y="7954516"/>
            <a:ext cx="10829281" cy="77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spcBef>
                <a:spcPts val="1200"/>
              </a:spcBef>
              <a:defRPr sz="16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600"/>
              <a:t>[1] - Д.О. Коломыткин, М.О. Галлямов, А.Р. Хохлов. Гидрофобные свойства углеродной ткани с покрытием из фторполимера Teflon AF 2400, нанесенным из растворов в сверхкритическом диоксиде углерода // Сверхкритические флюиды: теория и практика, 2011, т. 6(1), сс. 53-68.</a:t>
            </a:r>
          </a:p>
        </p:txBody>
      </p:sp>
      <p:pic>
        <p:nvPicPr>
          <p:cNvPr id="2050" name="Picture 2" descr="\\psf\Home\Documents\Учеба\Лаба\краевой уго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" y="1973991"/>
            <a:ext cx="11233248" cy="45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158429"/>
          </a:xfrm>
          <a:prstGeom prst="rect">
            <a:avLst/>
          </a:prstGeom>
        </p:spPr>
        <p:txBody>
          <a:bodyPr anchor="t"/>
          <a:lstStyle/>
          <a:p>
            <a:pPr lvl="0" algn="ctr" defTabSz="457200">
              <a:lnSpc>
                <a:spcPct val="100000"/>
              </a:lnSpc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000" spc="39" dirty="0" err="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Сверхкритический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 СО</a:t>
            </a:r>
            <a:r>
              <a:rPr sz="2100" spc="21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2 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и </a:t>
            </a:r>
            <a:r>
              <a:rPr sz="4000" spc="39" dirty="0" err="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мембраны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sz="4000" spc="39" dirty="0" err="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для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 ТЭ</a:t>
            </a:r>
          </a:p>
        </p:txBody>
      </p:sp>
      <p:pic>
        <p:nvPicPr>
          <p:cNvPr id="5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6350" y="1958275"/>
            <a:ext cx="5064769" cy="4008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1168" y="1987227"/>
            <a:ext cx="5069071" cy="4008479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616851" y="6371073"/>
            <a:ext cx="11630762" cy="68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lnSpc>
                <a:spcPct val="90000"/>
              </a:lnSpc>
              <a:spcBef>
                <a:spcPts val="2800"/>
              </a:spcBef>
              <a:defRPr sz="1800" i="0">
                <a:solidFill>
                  <a:srgbClr val="000000"/>
                </a:solidFill>
                <a:effectLst/>
              </a:defRPr>
            </a:pPr>
            <a:r>
              <a:rPr sz="2100" dirty="0" err="1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Поверхностное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и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поперечное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изображения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lang="ru-RU"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композитных </a:t>
            </a:r>
            <a:r>
              <a:rPr sz="2100" dirty="0" err="1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мембран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полученные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с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помощью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СК </a:t>
            </a:r>
            <a:r>
              <a:rPr lang="ru-RU" sz="2100" dirty="0" smtClean="0">
                <a:solidFill>
                  <a:srgbClr val="4C413D"/>
                </a:solidFill>
              </a:rPr>
              <a:t>СО</a:t>
            </a:r>
            <a:r>
              <a:rPr lang="ru-RU" sz="1400" spc="21" dirty="0" smtClean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2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[2]</a:t>
            </a:r>
          </a:p>
        </p:txBody>
      </p:sp>
      <p:sp>
        <p:nvSpPr>
          <p:cNvPr id="61" name="Shape 61"/>
          <p:cNvSpPr/>
          <p:nvPr/>
        </p:nvSpPr>
        <p:spPr>
          <a:xfrm>
            <a:off x="928638" y="7878316"/>
            <a:ext cx="11318975" cy="55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spcBef>
                <a:spcPts val="1200"/>
              </a:spcBef>
              <a:defRPr sz="16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600"/>
              <a:t>[2] - Kim, K.-H., Ahn, S.-Y., Oh, I.-H., Ha, H. Y., Hong, S.-A., Kim, M.-S., Lee, Y.-C. (2004). Characteristics of the Nafion®-impregnated polycarbonate composite membranes for PEMFCs. Electrochimica Acta, 50(2-3), 577–581.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474804" y="787399"/>
            <a:ext cx="1005519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defRPr sz="1800" i="0">
                <a:solidFill>
                  <a:srgbClr val="000000"/>
                </a:solidFill>
                <a:effectLst/>
              </a:defRPr>
            </a:pPr>
            <a:r>
              <a:rPr sz="4000" spc="39" dirty="0" err="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Сверхкритический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 СО</a:t>
            </a:r>
            <a:r>
              <a:rPr sz="2100" spc="21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2 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и </a:t>
            </a:r>
            <a:r>
              <a:rPr sz="4000" spc="39" dirty="0" err="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активный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sz="4000" spc="39" dirty="0" err="1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слой</a:t>
            </a:r>
            <a:r>
              <a:rPr sz="4000" spc="39" dirty="0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rPr>
              <a:t> ТЭ</a:t>
            </a:r>
          </a:p>
        </p:txBody>
      </p:sp>
      <p:sp>
        <p:nvSpPr>
          <p:cNvPr id="64" name="Shape 64"/>
          <p:cNvSpPr/>
          <p:nvPr/>
        </p:nvSpPr>
        <p:spPr>
          <a:xfrm>
            <a:off x="561925" y="1601176"/>
            <a:ext cx="7426415" cy="147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25120" indent="-325120" algn="l">
              <a:lnSpc>
                <a:spcPct val="90000"/>
              </a:lnSpc>
              <a:spcBef>
                <a:spcPts val="2800"/>
              </a:spcBef>
              <a:buSzPct val="60000"/>
              <a:buBlip>
                <a:blip r:embed="rId2"/>
              </a:buBlip>
              <a:defRPr sz="3100" i="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100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Введение</a:t>
            </a:r>
            <a:r>
              <a:rPr sz="3100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3100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полимерного</a:t>
            </a:r>
            <a:r>
              <a:rPr sz="3100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3100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связующего</a:t>
            </a:r>
            <a:endParaRPr sz="3100" dirty="0"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056714" y="7181056"/>
            <a:ext cx="10891372" cy="68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800"/>
              </a:spcBef>
              <a:defRPr sz="2100" i="0">
                <a:solidFill>
                  <a:srgbClr val="4C413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 dirty="0" err="1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Схематическое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изображение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структуры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АС: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слева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-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дисперсный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дизайн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справа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-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плёночный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дизайн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(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из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работы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[3])</a:t>
            </a:r>
          </a:p>
        </p:txBody>
      </p:sp>
      <p:sp>
        <p:nvSpPr>
          <p:cNvPr id="66" name="Shape 66"/>
          <p:cNvSpPr/>
          <p:nvPr/>
        </p:nvSpPr>
        <p:spPr>
          <a:xfrm>
            <a:off x="561925" y="8081516"/>
            <a:ext cx="11071276" cy="77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spcBef>
                <a:spcPts val="1200"/>
              </a:spcBef>
              <a:defRPr sz="16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600"/>
              <a:t>[3] - I.V. Elmanovich, M.S. Kondratenko, D.O. Kolomytkin, M.O. Gallyamov, A.R. Khokhlov. Active layer materials coated with Teflon AF nano-films deposited from solutions in supercritical CO2 for fuel cell applications. International Journal of Hydrogen Energy, 2013, 38(25), 10592–10601.</a:t>
            </a:r>
          </a:p>
        </p:txBody>
      </p:sp>
      <p:pic>
        <p:nvPicPr>
          <p:cNvPr id="6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9952" y="2788568"/>
            <a:ext cx="8064896" cy="4248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740589" y="556320"/>
            <a:ext cx="554542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4000" i="0" spc="39" dirty="0">
                <a:solidFill>
                  <a:srgbClr val="573019"/>
                </a:solidFill>
                <a:effectLst/>
                <a:latin typeface="Baskerville"/>
                <a:ea typeface="Baskerville"/>
                <a:cs typeface="Baskerville"/>
              </a:rPr>
              <a:t>Синтез катализаторов</a:t>
            </a:r>
          </a:p>
        </p:txBody>
      </p:sp>
      <p:sp>
        <p:nvSpPr>
          <p:cNvPr id="71" name="Shape 71"/>
          <p:cNvSpPr/>
          <p:nvPr/>
        </p:nvSpPr>
        <p:spPr>
          <a:xfrm>
            <a:off x="750835" y="4734572"/>
            <a:ext cx="11499451" cy="39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800"/>
              </a:spcBef>
              <a:defRPr sz="2100" i="0">
                <a:solidFill>
                  <a:srgbClr val="4C413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 dirty="0" err="1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Изображения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электрокаталитических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материалов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на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разных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подложках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[4]</a:t>
            </a:r>
          </a:p>
        </p:txBody>
      </p:sp>
      <p:sp>
        <p:nvSpPr>
          <p:cNvPr id="72" name="Shape 72"/>
          <p:cNvSpPr/>
          <p:nvPr/>
        </p:nvSpPr>
        <p:spPr>
          <a:xfrm>
            <a:off x="750835" y="8528050"/>
            <a:ext cx="1122809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 defTabSz="457200">
              <a:spcBef>
                <a:spcPts val="1200"/>
              </a:spcBef>
              <a:defRPr sz="1800" i="0">
                <a:solidFill>
                  <a:srgbClr val="000000"/>
                </a:solidFill>
                <a:effectLst/>
              </a:defRPr>
            </a:pPr>
            <a:r>
              <a:rPr sz="1600">
                <a:latin typeface="Times New Roman"/>
                <a:ea typeface="Times New Roman"/>
                <a:cs typeface="Times New Roman"/>
                <a:sym typeface="Times New Roman"/>
              </a:rPr>
              <a:t>[4] - 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Y. Zhang. </a:t>
            </a:r>
            <a:r>
              <a:rPr sz="1600">
                <a:latin typeface="Times New Roman"/>
                <a:ea typeface="Times New Roman"/>
                <a:cs typeface="Times New Roman"/>
                <a:sym typeface="Times New Roman"/>
              </a:rPr>
              <a:t>Supported platinum nanoparticles by supercritical deposition / Y. Zhang, D. Kang, C. Saquing, M. Aindow, C. Erkey // Ind Eng Chem Res 44 (2005) 4161–4164.</a:t>
            </a:r>
          </a:p>
        </p:txBody>
      </p:sp>
      <p:pic>
        <p:nvPicPr>
          <p:cNvPr id="73" name="pasted-image.tif"/>
          <p:cNvPicPr/>
          <p:nvPr/>
        </p:nvPicPr>
        <p:blipFill>
          <a:blip r:embed="rId2">
            <a:extLst/>
          </a:blip>
          <a:srcRect b="74335"/>
          <a:stretch>
            <a:fillRect/>
          </a:stretch>
        </p:blipFill>
        <p:spPr>
          <a:xfrm>
            <a:off x="1037604" y="5128013"/>
            <a:ext cx="6804289" cy="3264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4080" y="5147936"/>
            <a:ext cx="3487757" cy="3236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\\psf\Home\Documents\Учеба\Лаба\Экспериментальная установ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99" y="1492419"/>
            <a:ext cx="4917380" cy="30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71"/>
          <p:cNvSpPr/>
          <p:nvPr/>
        </p:nvSpPr>
        <p:spPr>
          <a:xfrm>
            <a:off x="6598509" y="2641444"/>
            <a:ext cx="5415689" cy="68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800"/>
              </a:spcBef>
              <a:defRPr sz="2100" i="0">
                <a:solidFill>
                  <a:srgbClr val="4C413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Схема установки по осаждению тонких пленок из растворов в СК СО</a:t>
            </a:r>
            <a:r>
              <a:rPr lang="ru-RU" sz="18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2</a:t>
            </a:r>
            <a:endParaRPr sz="1800" dirty="0">
              <a:solidFill>
                <a:srgbClr val="4C413D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6"/>
          <p:cNvSpPr/>
          <p:nvPr/>
        </p:nvSpPr>
        <p:spPr>
          <a:xfrm>
            <a:off x="5095468" y="622299"/>
            <a:ext cx="306786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i="0" spc="39">
                <a:solidFill>
                  <a:srgbClr val="573019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4000" spc="39" dirty="0" smtClean="0">
                <a:solidFill>
                  <a:srgbClr val="573019"/>
                </a:solidFill>
              </a:rPr>
              <a:t>Эксперимент</a:t>
            </a:r>
            <a:endParaRPr sz="4000" spc="39" dirty="0">
              <a:solidFill>
                <a:srgbClr val="573019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00" y="1996480"/>
            <a:ext cx="108012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85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12 [1]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4408" y="1276400"/>
            <a:ext cx="5651791" cy="597666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741760" y="7829128"/>
            <a:ext cx="11499451" cy="39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800"/>
              </a:spcBef>
              <a:defRPr sz="2100" i="0">
                <a:solidFill>
                  <a:srgbClr val="4C413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 dirty="0" err="1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Частицы</a:t>
            </a:r>
            <a:r>
              <a:rPr sz="2100" dirty="0" smtClean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Pt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осажденные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из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СК СО2,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на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углеродных</a:t>
            </a:r>
            <a:r>
              <a:rPr sz="2100" dirty="0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100" dirty="0" err="1">
                <a:solidFill>
                  <a:srgbClr val="4C413D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нанотрубках</a:t>
            </a:r>
            <a:endParaRPr sz="2100" dirty="0">
              <a:solidFill>
                <a:srgbClr val="4C413D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1276400"/>
            <a:ext cx="5688632" cy="604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517</Words>
  <Application>Microsoft Macintosh PowerPoint</Application>
  <PresentationFormat>Другой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New_Template5</vt:lpstr>
      <vt:lpstr>Презентация PowerPoint</vt:lpstr>
      <vt:lpstr>Сверхкритический СО2 как растворитель</vt:lpstr>
      <vt:lpstr>Топливный элемент</vt:lpstr>
      <vt:lpstr>Сверхкритический СО2 и газодиффузионный слой ТЭ</vt:lpstr>
      <vt:lpstr>Сверхкритический СО2 и мембраны для ТЭ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Анастасия Сорокина</cp:lastModifiedBy>
  <cp:revision>13</cp:revision>
  <dcterms:modified xsi:type="dcterms:W3CDTF">2015-04-23T11:42:18Z</dcterms:modified>
</cp:coreProperties>
</file>