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CE4FEA8B-01FD-495A-809B-1CC5D36A2564}">
          <p14:sldIdLst>
            <p14:sldId id="256"/>
            <p14:sldId id="257"/>
            <p14:sldId id="258"/>
            <p14:sldId id="261"/>
            <p14:sldId id="260"/>
            <p14:sldId id="259"/>
            <p14:sldId id="262"/>
            <p14:sldId id="263"/>
            <p14:sldId id="264"/>
            <p14:sldId id="265"/>
            <p14:sldId id="267"/>
            <p14:sldId id="266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FDD2-CF73-4485-98A1-A3530ADBF56A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B5B1-BD3F-4AE5-85A2-53DE60776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86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FDD2-CF73-4485-98A1-A3530ADBF56A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B5B1-BD3F-4AE5-85A2-53DE60776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88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FDD2-CF73-4485-98A1-A3530ADBF56A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B5B1-BD3F-4AE5-85A2-53DE60776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9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FDD2-CF73-4485-98A1-A3530ADBF56A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B5B1-BD3F-4AE5-85A2-53DE60776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87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FDD2-CF73-4485-98A1-A3530ADBF56A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B5B1-BD3F-4AE5-85A2-53DE60776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04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FDD2-CF73-4485-98A1-A3530ADBF56A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B5B1-BD3F-4AE5-85A2-53DE60776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8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FDD2-CF73-4485-98A1-A3530ADBF56A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B5B1-BD3F-4AE5-85A2-53DE60776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31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FDD2-CF73-4485-98A1-A3530ADBF56A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B5B1-BD3F-4AE5-85A2-53DE60776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35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FDD2-CF73-4485-98A1-A3530ADBF56A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B5B1-BD3F-4AE5-85A2-53DE60776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98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FDD2-CF73-4485-98A1-A3530ADBF56A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B5B1-BD3F-4AE5-85A2-53DE60776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95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FDD2-CF73-4485-98A1-A3530ADBF56A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B5B1-BD3F-4AE5-85A2-53DE60776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11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8FDD2-CF73-4485-98A1-A3530ADBF56A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1B5B1-BD3F-4AE5-85A2-53DE60776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58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altLang="ru-RU" sz="1800" dirty="0" smtClean="0"/>
              <a:t>ФЕДЕРАЛЬНОЕ ГОСУДАРСТВЕННОЕ БЮДЖЕТНОЕ ОБРАЗОВАТЕЛЬНОЕ УЧРЕЖДЕНИЕ ВЫСШЕГО ОБРАЗОВАНИЯ «МОСКОВСКИЙ  ГОСУДАРСТВЕННЫЙ  УНИВЕРСИТЕТ имени М.В.ЛОМОНОСОВА»</a:t>
            </a:r>
            <a:br>
              <a:rPr lang="ru-RU" altLang="ru-RU" sz="1800" dirty="0" smtClean="0"/>
            </a:br>
            <a:r>
              <a:rPr lang="ru-RU" altLang="ru-RU" sz="1800" dirty="0" smtClean="0"/>
              <a:t>ФИЗИЧЕСКИЙ ФАКУЛЬТЕТ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556792"/>
            <a:ext cx="6400800" cy="17526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Биосовместимые </a:t>
            </a:r>
            <a:r>
              <a:rPr lang="ru-RU" sz="5400" dirty="0" err="1" smtClean="0">
                <a:solidFill>
                  <a:schemeClr val="tx1"/>
                </a:solidFill>
              </a:rPr>
              <a:t>аэрогели</a:t>
            </a:r>
            <a:r>
              <a:rPr lang="ru-RU" sz="5400" dirty="0" smtClean="0">
                <a:solidFill>
                  <a:schemeClr val="tx1"/>
                </a:solidFill>
              </a:rPr>
              <a:t> на основе </a:t>
            </a:r>
            <a:r>
              <a:rPr lang="ru-RU" sz="5400" dirty="0" err="1" smtClean="0">
                <a:solidFill>
                  <a:schemeClr val="tx1"/>
                </a:solidFill>
              </a:rPr>
              <a:t>хитозана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5085184"/>
            <a:ext cx="63001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Курсовая работа студента</a:t>
            </a:r>
          </a:p>
          <a:p>
            <a:pPr algn="r"/>
            <a:r>
              <a:rPr lang="ru-RU" dirty="0" smtClean="0"/>
              <a:t>2 курса, 213 группы</a:t>
            </a:r>
          </a:p>
          <a:p>
            <a:pPr algn="r"/>
            <a:r>
              <a:rPr lang="ru-RU" dirty="0" smtClean="0"/>
              <a:t>Новикова Ильи</a:t>
            </a:r>
          </a:p>
          <a:p>
            <a:pPr algn="r"/>
            <a:r>
              <a:rPr lang="ru-RU" dirty="0" smtClean="0"/>
              <a:t>Научные руководители:</a:t>
            </a:r>
            <a:br>
              <a:rPr lang="ru-RU" dirty="0" smtClean="0"/>
            </a:br>
            <a:r>
              <a:rPr lang="ru-RU" altLang="ru-RU" dirty="0" smtClean="0"/>
              <a:t>д. ф.-м. н., доцент </a:t>
            </a:r>
            <a:r>
              <a:rPr lang="ru-RU" altLang="ru-RU" dirty="0" err="1" smtClean="0"/>
              <a:t>Галлямов</a:t>
            </a:r>
            <a:r>
              <a:rPr lang="ru-RU" altLang="ru-RU" dirty="0" smtClean="0"/>
              <a:t> Марат Олегович</a:t>
            </a:r>
          </a:p>
          <a:p>
            <a:pPr algn="r"/>
            <a:r>
              <a:rPr lang="ru-RU" altLang="ru-RU" dirty="0" smtClean="0"/>
              <a:t>аспирантка </a:t>
            </a:r>
            <a:r>
              <a:rPr lang="ru-RU" altLang="ru-RU" dirty="0" err="1" smtClean="0"/>
              <a:t>Пигалёва</a:t>
            </a:r>
            <a:r>
              <a:rPr lang="ru-RU" altLang="ru-RU" dirty="0" smtClean="0"/>
              <a:t> Марина Алексеевна </a:t>
            </a:r>
          </a:p>
          <a:p>
            <a:pPr algn="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339752" y="1124744"/>
            <a:ext cx="44644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78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09" y="1916831"/>
            <a:ext cx="4640894" cy="3480671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83568" y="-30654"/>
            <a:ext cx="8003232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Результаты экспериментов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07704" y="692696"/>
            <a:ext cx="56886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898" y="1912997"/>
            <a:ext cx="4640893" cy="34806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566124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Образцы </a:t>
            </a:r>
            <a:r>
              <a:rPr lang="ru-RU" i="1" dirty="0" err="1" smtClean="0"/>
              <a:t>криогелей</a:t>
            </a:r>
            <a:r>
              <a:rPr lang="ru-RU" i="1" dirty="0" smtClean="0"/>
              <a:t> на основе </a:t>
            </a:r>
            <a:r>
              <a:rPr lang="ru-RU" i="1" dirty="0" err="1" smtClean="0"/>
              <a:t>хитозана</a:t>
            </a:r>
            <a:r>
              <a:rPr lang="ru-RU" i="1" dirty="0" smtClean="0"/>
              <a:t>, сшитого </a:t>
            </a:r>
            <a:r>
              <a:rPr lang="ru-RU" i="1" dirty="0" err="1" smtClean="0"/>
              <a:t>генипином</a:t>
            </a:r>
            <a:r>
              <a:rPr lang="ru-RU" i="1" dirty="0" smtClean="0"/>
              <a:t>, полученные методом лиофильной сушки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78910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/>
          <a:lstStyle/>
          <a:p>
            <a:r>
              <a:rPr lang="ru-RU" dirty="0" smtClean="0"/>
              <a:t>Дальнейшие планы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Провести систематические исследование структуры полученных образцов гелей методом сканирующей электронной микроскопии (СЭМ)</a:t>
            </a:r>
          </a:p>
          <a:p>
            <a:r>
              <a:rPr lang="ru-RU" dirty="0" smtClean="0"/>
              <a:t>Разработать подход к созданию </a:t>
            </a:r>
            <a:r>
              <a:rPr lang="ru-RU" dirty="0" err="1" smtClean="0"/>
              <a:t>аэрогелей</a:t>
            </a:r>
            <a:r>
              <a:rPr lang="ru-RU" dirty="0" smtClean="0"/>
              <a:t> с помощью сушки СК </a:t>
            </a:r>
            <a:r>
              <a:rPr lang="en-US" dirty="0" smtClean="0"/>
              <a:t>CO</a:t>
            </a:r>
            <a:r>
              <a:rPr lang="ru-RU" baseline="-25000" dirty="0" smtClean="0"/>
              <a:t>2</a:t>
            </a:r>
            <a:endParaRPr lang="en-US" baseline="-25000" dirty="0" smtClean="0"/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627784" y="692696"/>
            <a:ext cx="42484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42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Впервые показана возможность создания гелей на основе </a:t>
            </a:r>
            <a:r>
              <a:rPr lang="ru-RU" dirty="0" err="1" smtClean="0"/>
              <a:t>хитозана</a:t>
            </a:r>
            <a:r>
              <a:rPr lang="ru-RU" dirty="0" smtClean="0"/>
              <a:t>, сшитых </a:t>
            </a:r>
            <a:r>
              <a:rPr lang="ru-RU" dirty="0" err="1" smtClean="0"/>
              <a:t>генипином</a:t>
            </a:r>
            <a:r>
              <a:rPr lang="ru-RU" dirty="0" smtClean="0"/>
              <a:t> и сшитых ионами серебра, в угольной кислоте</a:t>
            </a:r>
          </a:p>
          <a:p>
            <a:r>
              <a:rPr lang="ru-RU" dirty="0" smtClean="0"/>
              <a:t>Получены механически стабильные образцы </a:t>
            </a:r>
            <a:r>
              <a:rPr lang="ru-RU" dirty="0" err="1" smtClean="0"/>
              <a:t>криогелей</a:t>
            </a:r>
            <a:r>
              <a:rPr lang="ru-RU" dirty="0" smtClean="0"/>
              <a:t> методом лиофильной сушки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779912" y="692696"/>
            <a:ext cx="16561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76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236786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/>
              <a:t>Спасибо за внимание!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27526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Объект исследования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1052736"/>
            <a:ext cx="6447989" cy="3384376"/>
          </a:xfr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763688" y="645631"/>
            <a:ext cx="55446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9552" y="4509120"/>
            <a:ext cx="80648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err="1" smtClean="0">
                <a:solidFill>
                  <a:schemeClr val="tx2"/>
                </a:solidFill>
              </a:rPr>
              <a:t>Хитозан</a:t>
            </a:r>
            <a:r>
              <a:rPr lang="ru-RU" sz="2200" b="1" dirty="0" smtClean="0">
                <a:solidFill>
                  <a:schemeClr val="tx2"/>
                </a:solidFill>
              </a:rPr>
              <a:t> </a:t>
            </a:r>
            <a:r>
              <a:rPr lang="ru-RU" sz="2200" dirty="0" smtClean="0"/>
              <a:t>– органическое вещество класса </a:t>
            </a:r>
            <a:r>
              <a:rPr lang="ru-RU" sz="2200" dirty="0" err="1" smtClean="0"/>
              <a:t>аминополисахаридов</a:t>
            </a:r>
            <a:r>
              <a:rPr lang="ru-RU" sz="2200" dirty="0" smtClean="0"/>
              <a:t>, производное распространенного в природе полисахарида хитина, обладающее рядом уникальных свойств:</a:t>
            </a:r>
          </a:p>
          <a:p>
            <a:r>
              <a:rPr lang="ru-RU" sz="2200" b="1" dirty="0">
                <a:solidFill>
                  <a:schemeClr val="tx2"/>
                </a:solidFill>
              </a:rPr>
              <a:t>	</a:t>
            </a:r>
            <a:r>
              <a:rPr lang="ru-RU" sz="2200" dirty="0" smtClean="0">
                <a:solidFill>
                  <a:schemeClr val="tx2"/>
                </a:solidFill>
              </a:rPr>
              <a:t>-</a:t>
            </a:r>
            <a:r>
              <a:rPr lang="ru-RU" sz="2200" dirty="0" err="1" smtClean="0">
                <a:solidFill>
                  <a:schemeClr val="tx2"/>
                </a:solidFill>
              </a:rPr>
              <a:t>биосовместимость</a:t>
            </a:r>
            <a:endParaRPr lang="ru-RU" sz="2200" dirty="0" smtClean="0">
              <a:solidFill>
                <a:schemeClr val="tx2"/>
              </a:solidFill>
            </a:endParaRPr>
          </a:p>
          <a:p>
            <a:r>
              <a:rPr lang="ru-RU" sz="2200" dirty="0">
                <a:solidFill>
                  <a:schemeClr val="tx2"/>
                </a:solidFill>
              </a:rPr>
              <a:t>	</a:t>
            </a:r>
            <a:r>
              <a:rPr lang="ru-RU" sz="2200" dirty="0" smtClean="0">
                <a:solidFill>
                  <a:schemeClr val="tx2"/>
                </a:solidFill>
              </a:rPr>
              <a:t>-</a:t>
            </a:r>
            <a:r>
              <a:rPr lang="ru-RU" sz="2200" dirty="0" err="1" smtClean="0">
                <a:solidFill>
                  <a:schemeClr val="tx2"/>
                </a:solidFill>
              </a:rPr>
              <a:t>нетоксичность</a:t>
            </a:r>
            <a:endParaRPr lang="ru-RU" sz="2200" dirty="0" smtClean="0">
              <a:solidFill>
                <a:schemeClr val="tx2"/>
              </a:solidFill>
            </a:endParaRPr>
          </a:p>
          <a:p>
            <a:r>
              <a:rPr lang="ru-RU" sz="2200" dirty="0">
                <a:solidFill>
                  <a:schemeClr val="tx2"/>
                </a:solidFill>
              </a:rPr>
              <a:t>	</a:t>
            </a:r>
            <a:r>
              <a:rPr lang="ru-RU" sz="2200" dirty="0" smtClean="0">
                <a:solidFill>
                  <a:schemeClr val="tx2"/>
                </a:solidFill>
              </a:rPr>
              <a:t>-антимикробная активность</a:t>
            </a:r>
            <a:endParaRPr lang="ru-RU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80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-243408"/>
            <a:ext cx="8229600" cy="1143000"/>
          </a:xfrm>
        </p:spPr>
        <p:txBody>
          <a:bodyPr/>
          <a:lstStyle/>
          <a:p>
            <a:r>
              <a:rPr lang="ru-RU" dirty="0" smtClean="0"/>
              <a:t>Цели и задачи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Получить биосовместимый гели на основе </a:t>
            </a:r>
            <a:r>
              <a:rPr lang="ru-RU" dirty="0" err="1" smtClean="0"/>
              <a:t>хитозана</a:t>
            </a:r>
            <a:r>
              <a:rPr lang="ru-RU" dirty="0" smtClean="0"/>
              <a:t>, растворенного в угольной кислоте, сшитые с помощью </a:t>
            </a:r>
            <a:r>
              <a:rPr lang="ru-RU" dirty="0" err="1" smtClean="0"/>
              <a:t>генипина</a:t>
            </a:r>
            <a:r>
              <a:rPr lang="ru-RU" dirty="0" smtClean="0"/>
              <a:t> и с помощью ионов серебра</a:t>
            </a:r>
          </a:p>
          <a:p>
            <a:r>
              <a:rPr lang="ru-RU" dirty="0" smtClean="0"/>
              <a:t>Методами сушки </a:t>
            </a:r>
            <a:r>
              <a:rPr lang="en-US" dirty="0"/>
              <a:t>CO</a:t>
            </a:r>
            <a:r>
              <a:rPr lang="ru-RU" baseline="-25000" dirty="0" smtClean="0"/>
              <a:t>2 </a:t>
            </a:r>
            <a:r>
              <a:rPr lang="ru-RU" dirty="0" smtClean="0"/>
              <a:t>в сверхкритическом состоянии (СК </a:t>
            </a:r>
            <a:r>
              <a:rPr lang="en-US" dirty="0"/>
              <a:t>CO</a:t>
            </a:r>
            <a:r>
              <a:rPr lang="ru-RU" baseline="-25000" dirty="0" smtClean="0"/>
              <a:t>2</a:t>
            </a:r>
            <a:r>
              <a:rPr lang="ru-RU" dirty="0" smtClean="0"/>
              <a:t>) и лиофильной сушки получить </a:t>
            </a:r>
            <a:r>
              <a:rPr lang="ru-RU" dirty="0" err="1" smtClean="0"/>
              <a:t>аэрогели</a:t>
            </a:r>
            <a:r>
              <a:rPr lang="ru-RU" dirty="0" smtClean="0"/>
              <a:t> и </a:t>
            </a:r>
            <a:r>
              <a:rPr lang="ru-RU" dirty="0" err="1" smtClean="0"/>
              <a:t>криогели</a:t>
            </a:r>
            <a:r>
              <a:rPr lang="ru-RU" dirty="0" smtClean="0"/>
              <a:t>, исследовать их свойства, а также сравнить результаты разных методов сушек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726285" y="692696"/>
            <a:ext cx="55446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44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Генипин</a:t>
            </a:r>
            <a:r>
              <a:rPr lang="ru-RU" dirty="0" smtClean="0"/>
              <a:t> – биосовместимый сшивающий агент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Генипин</a:t>
            </a:r>
            <a:r>
              <a:rPr lang="ru-RU" sz="2400" dirty="0" smtClean="0"/>
              <a:t> – органическое вещество</a:t>
            </a:r>
          </a:p>
          <a:p>
            <a:r>
              <a:rPr lang="ru-RU" sz="2400" dirty="0" smtClean="0"/>
              <a:t>Биосовместим, применяется в медицине</a:t>
            </a:r>
          </a:p>
          <a:p>
            <a:r>
              <a:rPr lang="ru-RU" sz="2400" dirty="0" smtClean="0"/>
              <a:t>В 10000 раз менее токсичен, чем</a:t>
            </a:r>
            <a:br>
              <a:rPr lang="ru-RU" sz="2400" dirty="0" smtClean="0"/>
            </a:br>
            <a:r>
              <a:rPr lang="ru-RU" sz="2400" dirty="0" err="1" smtClean="0"/>
              <a:t>глутаровый</a:t>
            </a:r>
            <a:r>
              <a:rPr lang="ru-RU" sz="2400" dirty="0" smtClean="0"/>
              <a:t> альдегид</a:t>
            </a:r>
          </a:p>
          <a:p>
            <a:r>
              <a:rPr lang="ru-RU" sz="2400" dirty="0" smtClean="0"/>
              <a:t>Используется как сшивающий агент</a:t>
            </a:r>
            <a:br>
              <a:rPr lang="ru-RU" sz="2400" dirty="0" smtClean="0"/>
            </a:br>
            <a:r>
              <a:rPr lang="ru-RU" sz="2400" dirty="0" smtClean="0"/>
              <a:t>для полимеров, имеющих аминогруппу</a:t>
            </a:r>
            <a:endParaRPr lang="ru-RU" sz="24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123728" y="1268760"/>
            <a:ext cx="49685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412775"/>
            <a:ext cx="2497063" cy="26156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66364"/>
            <a:ext cx="5662560" cy="23748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6441259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Riccardo A.A. </a:t>
            </a:r>
            <a:r>
              <a:rPr lang="en-US" sz="1400" i="1" dirty="0" err="1" smtClean="0"/>
              <a:t>Muzzarelli</a:t>
            </a:r>
            <a:r>
              <a:rPr lang="en-US" sz="1400" i="1" dirty="0" smtClean="0"/>
              <a:t>// </a:t>
            </a:r>
            <a:r>
              <a:rPr lang="en-US" sz="1400" i="1" dirty="0"/>
              <a:t>Carbohydrate Polymers, 2009, 77, 1–9</a:t>
            </a:r>
            <a:endParaRPr lang="ru-RU" sz="1400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06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19256" cy="850106"/>
          </a:xfrm>
        </p:spPr>
        <p:txBody>
          <a:bodyPr>
            <a:noAutofit/>
          </a:bodyPr>
          <a:lstStyle/>
          <a:p>
            <a:r>
              <a:rPr lang="ru-RU" dirty="0" smtClean="0"/>
              <a:t>Гель на основе </a:t>
            </a:r>
            <a:r>
              <a:rPr lang="ru-RU" dirty="0" err="1" smtClean="0"/>
              <a:t>хитозана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" y="1052737"/>
            <a:ext cx="8229600" cy="3528392"/>
          </a:xfrm>
        </p:spPr>
        <p:txBody>
          <a:bodyPr>
            <a:normAutofit fontScale="92500" lnSpcReduction="20000"/>
          </a:bodyPr>
          <a:lstStyle/>
          <a:p>
            <a:r>
              <a:rPr lang="ru-RU" sz="3000" dirty="0"/>
              <a:t>Эксперименты по получению гелей на основе </a:t>
            </a:r>
            <a:r>
              <a:rPr lang="ru-RU" sz="3000" dirty="0" err="1"/>
              <a:t>хитозана</a:t>
            </a:r>
            <a:r>
              <a:rPr lang="ru-RU" sz="3000" dirty="0"/>
              <a:t>, образованных с помощью сшивающего агента </a:t>
            </a:r>
            <a:r>
              <a:rPr lang="ru-RU" sz="3000" dirty="0" err="1"/>
              <a:t>генипина</a:t>
            </a:r>
            <a:r>
              <a:rPr lang="ru-RU" sz="3000" dirty="0"/>
              <a:t> были проведены в работах </a:t>
            </a:r>
            <a:r>
              <a:rPr lang="ru-RU" sz="3000" dirty="0" smtClean="0"/>
              <a:t>[1,2,3,4]. </a:t>
            </a:r>
            <a:r>
              <a:rPr lang="ru-RU" sz="3000" dirty="0"/>
              <a:t>В качестве растворителя в этих работах использовали уксусную кислоту. </a:t>
            </a:r>
            <a:endParaRPr lang="ru-RU" sz="3000" dirty="0" smtClean="0"/>
          </a:p>
          <a:p>
            <a:r>
              <a:rPr lang="ru-RU" sz="3000" dirty="0" smtClean="0"/>
              <a:t>В работах</a:t>
            </a:r>
            <a:r>
              <a:rPr lang="en-US" sz="3000" dirty="0" smtClean="0"/>
              <a:t>[5,6]</a:t>
            </a:r>
            <a:r>
              <a:rPr lang="ru-RU" sz="3000" dirty="0" smtClean="0"/>
              <a:t> были получены гели на основе </a:t>
            </a:r>
            <a:r>
              <a:rPr lang="ru-RU" sz="3000" dirty="0" err="1" smtClean="0"/>
              <a:t>хитозана</a:t>
            </a:r>
            <a:r>
              <a:rPr lang="ru-RU" sz="3000" dirty="0" smtClean="0"/>
              <a:t>, сшитые с помощью ионов золота и с помощью ионов серебра. При этом образовывались </a:t>
            </a:r>
            <a:r>
              <a:rPr lang="ru-RU" sz="3000" dirty="0" err="1" smtClean="0"/>
              <a:t>наночастицы</a:t>
            </a:r>
            <a:r>
              <a:rPr lang="ru-RU" sz="3000" dirty="0" smtClean="0"/>
              <a:t> этих металлов.</a:t>
            </a:r>
          </a:p>
          <a:p>
            <a:pPr marL="0" indent="0">
              <a:buNone/>
            </a:pPr>
            <a:endParaRPr lang="ru-RU" sz="2000" dirty="0" smtClean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123728" y="620688"/>
            <a:ext cx="49685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87079" y="5157192"/>
            <a:ext cx="820891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600" i="1" dirty="0" smtClean="0"/>
              <a:t> </a:t>
            </a:r>
            <a:r>
              <a:rPr lang="en-US" sz="1600" i="1" dirty="0"/>
              <a:t>Riccardo A.A. </a:t>
            </a:r>
            <a:r>
              <a:rPr lang="en-US" sz="1600" i="1" dirty="0" err="1" smtClean="0"/>
              <a:t>Muzzarelli</a:t>
            </a:r>
            <a:r>
              <a:rPr lang="ru-RU" sz="1600" i="1" dirty="0"/>
              <a:t> </a:t>
            </a:r>
            <a:r>
              <a:rPr lang="en-US" sz="1600" i="1" dirty="0" smtClean="0"/>
              <a:t>// </a:t>
            </a:r>
            <a:r>
              <a:rPr lang="en-US" sz="1600" i="1" dirty="0" err="1" smtClean="0"/>
              <a:t>Carbohydr</a:t>
            </a:r>
            <a:r>
              <a:rPr lang="en-US" sz="1600" i="1" dirty="0" smtClean="0"/>
              <a:t>. </a:t>
            </a:r>
            <a:r>
              <a:rPr lang="en-US" sz="1600" i="1" dirty="0" err="1" smtClean="0"/>
              <a:t>Polym</a:t>
            </a:r>
            <a:r>
              <a:rPr lang="en-US" sz="1600" i="1" dirty="0" smtClean="0"/>
              <a:t>. </a:t>
            </a:r>
            <a:r>
              <a:rPr lang="en-US" sz="1600" i="1" dirty="0"/>
              <a:t>2009, 77, </a:t>
            </a:r>
            <a:r>
              <a:rPr lang="en-US" sz="1600" i="1" dirty="0" smtClean="0"/>
              <a:t>1–9</a:t>
            </a:r>
            <a:endParaRPr lang="ru-RU" sz="1600" i="1" dirty="0"/>
          </a:p>
          <a:p>
            <a:pPr marL="342900" indent="-342900">
              <a:buFont typeface="+mj-lt"/>
              <a:buAutoNum type="arabicParenR"/>
            </a:pPr>
            <a:r>
              <a:rPr lang="en-US" sz="1600" i="1" dirty="0" err="1" smtClean="0"/>
              <a:t>Kumari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Rinki</a:t>
            </a:r>
            <a:r>
              <a:rPr lang="en-US" sz="1600" i="1" dirty="0" smtClean="0"/>
              <a:t>// Int. J. Biol. </a:t>
            </a:r>
            <a:r>
              <a:rPr lang="en-US" sz="1600" i="1" dirty="0" err="1" smtClean="0"/>
              <a:t>Macromol</a:t>
            </a:r>
            <a:r>
              <a:rPr lang="en-US" sz="1600" i="1" dirty="0" smtClean="0"/>
              <a:t>. </a:t>
            </a:r>
            <a:r>
              <a:rPr lang="en-US" sz="1600" i="1" dirty="0"/>
              <a:t>2010, 46, </a:t>
            </a:r>
            <a:r>
              <a:rPr lang="en-US" sz="1600" i="1" dirty="0" smtClean="0"/>
              <a:t>261–266</a:t>
            </a:r>
            <a:endParaRPr lang="ru-RU" sz="1600" i="1" dirty="0" smtClean="0"/>
          </a:p>
          <a:p>
            <a:pPr marL="342900" indent="-342900">
              <a:buFont typeface="+mj-lt"/>
              <a:buAutoNum type="arabicParenR"/>
            </a:pPr>
            <a:r>
              <a:rPr lang="en-US" sz="1600" i="1" dirty="0" err="1"/>
              <a:t>Fwu</a:t>
            </a:r>
            <a:r>
              <a:rPr lang="en-US" sz="1600" i="1" dirty="0"/>
              <a:t>-Long </a:t>
            </a:r>
            <a:r>
              <a:rPr lang="en-US" sz="1600" i="1" dirty="0" err="1" smtClean="0"/>
              <a:t>Mi</a:t>
            </a:r>
            <a:r>
              <a:rPr lang="en-US" sz="1600" i="1" dirty="0" smtClean="0"/>
              <a:t>// J. </a:t>
            </a:r>
            <a:r>
              <a:rPr lang="en-US" sz="1600" i="1" dirty="0" err="1" smtClean="0"/>
              <a:t>Polym</a:t>
            </a:r>
            <a:r>
              <a:rPr lang="en-US" sz="1600" i="1" dirty="0" smtClean="0"/>
              <a:t>. Sci. </a:t>
            </a:r>
            <a:r>
              <a:rPr lang="en-US" sz="1600" i="1" dirty="0"/>
              <a:t>Part A: </a:t>
            </a:r>
            <a:r>
              <a:rPr lang="en-US" sz="1600" i="1" dirty="0" err="1"/>
              <a:t>PolymChem</a:t>
            </a:r>
            <a:r>
              <a:rPr lang="en-US" sz="1600" i="1" dirty="0"/>
              <a:t>. 2005, 43, </a:t>
            </a:r>
            <a:r>
              <a:rPr lang="en-US" sz="1600" i="1" dirty="0" smtClean="0"/>
              <a:t>1985–2000</a:t>
            </a:r>
            <a:endParaRPr lang="ru-RU" sz="1600" i="1" dirty="0"/>
          </a:p>
          <a:p>
            <a:pPr marL="342900" indent="-342900">
              <a:buFont typeface="+mj-lt"/>
              <a:buAutoNum type="arabicParenR"/>
            </a:pPr>
            <a:r>
              <a:rPr lang="en-US" sz="1600" i="1" dirty="0" smtClean="0"/>
              <a:t>Lei Gao// Coll. Surf. </a:t>
            </a:r>
            <a:r>
              <a:rPr lang="en-US" sz="1600" i="1" dirty="0"/>
              <a:t>B: </a:t>
            </a:r>
            <a:r>
              <a:rPr lang="en-US" sz="1600" i="1" dirty="0" err="1"/>
              <a:t>Biointerfaces</a:t>
            </a:r>
            <a:r>
              <a:rPr lang="en-US" sz="1600" i="1" dirty="0"/>
              <a:t>. 2014, 117,  </a:t>
            </a:r>
            <a:r>
              <a:rPr lang="en-US" sz="1600" i="1" dirty="0" smtClean="0"/>
              <a:t>398–405</a:t>
            </a:r>
            <a:endParaRPr lang="ru-RU" sz="1600" i="1" dirty="0" smtClean="0"/>
          </a:p>
          <a:p>
            <a:pPr marL="342900" indent="-342900">
              <a:buFont typeface="+mj-lt"/>
              <a:buAutoNum type="arabicParenR"/>
            </a:pPr>
            <a:r>
              <a:rPr lang="en-US" sz="1600" i="1" dirty="0" err="1"/>
              <a:t>Rui</a:t>
            </a:r>
            <a:r>
              <a:rPr lang="en-US" sz="1600" i="1" dirty="0"/>
              <a:t> </a:t>
            </a:r>
            <a:r>
              <a:rPr lang="en-US" sz="1600" i="1" dirty="0" smtClean="0"/>
              <a:t>Chen// Coll. Surf. </a:t>
            </a:r>
            <a:r>
              <a:rPr lang="en-US" sz="1600" i="1" dirty="0"/>
              <a:t>B: </a:t>
            </a:r>
            <a:r>
              <a:rPr lang="en-US" sz="1600" i="1" dirty="0" err="1"/>
              <a:t>Biointerfaces</a:t>
            </a:r>
            <a:r>
              <a:rPr lang="en-US" sz="1600" i="1" dirty="0"/>
              <a:t>, 2012, 97, 132– </a:t>
            </a:r>
            <a:r>
              <a:rPr lang="en-US" sz="1600" i="1" dirty="0" smtClean="0"/>
              <a:t>137</a:t>
            </a:r>
            <a:endParaRPr lang="ru-RU" sz="1600" i="1" dirty="0" smtClean="0"/>
          </a:p>
          <a:p>
            <a:pPr marL="342900" indent="-342900">
              <a:buFont typeface="+mj-lt"/>
              <a:buAutoNum type="arabicParenR"/>
            </a:pPr>
            <a:r>
              <a:rPr lang="en-US" sz="1600" i="1" dirty="0" smtClean="0"/>
              <a:t>Maria </a:t>
            </a:r>
            <a:r>
              <a:rPr lang="en-US" sz="1600" i="1" dirty="0"/>
              <a:t>J. </a:t>
            </a:r>
            <a:r>
              <a:rPr lang="en-US" sz="1600" i="1" dirty="0" err="1" smtClean="0"/>
              <a:t>Hortiguela</a:t>
            </a:r>
            <a:r>
              <a:rPr lang="en-US" sz="1600" i="1" dirty="0" smtClean="0"/>
              <a:t>// </a:t>
            </a:r>
            <a:r>
              <a:rPr lang="en-US" sz="1600" i="1" dirty="0" err="1"/>
              <a:t>Biomacromolecules</a:t>
            </a:r>
            <a:r>
              <a:rPr lang="en-US" sz="1600" i="1" dirty="0"/>
              <a:t>. 2011, 12, 179-186</a:t>
            </a:r>
            <a:endParaRPr lang="ru-RU" sz="1600" i="1" dirty="0"/>
          </a:p>
          <a:p>
            <a:pPr marL="342900" indent="-342900">
              <a:buFont typeface="+mj-lt"/>
              <a:buAutoNum type="arabicParenR"/>
            </a:pPr>
            <a:endParaRPr lang="ru-RU" sz="1600" i="1" dirty="0" smtClean="0"/>
          </a:p>
          <a:p>
            <a:endParaRPr lang="ru-RU" sz="1600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39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Растворитель угольная кислота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</a:rPr>
              <a:t>Угольная кислота </a:t>
            </a:r>
            <a:r>
              <a:rPr lang="ru-RU" dirty="0"/>
              <a:t>– слабая двухосновная неорганическая кислота с химической формулой </a:t>
            </a:r>
            <a:r>
              <a:rPr lang="en-US" dirty="0"/>
              <a:t>H</a:t>
            </a:r>
            <a:r>
              <a:rPr lang="ru-RU" baseline="-25000" dirty="0"/>
              <a:t>2</a:t>
            </a:r>
            <a:r>
              <a:rPr lang="en-US" dirty="0" smtClean="0"/>
              <a:t>CO</a:t>
            </a:r>
            <a:r>
              <a:rPr lang="ru-RU" baseline="-25000" dirty="0" smtClean="0"/>
              <a:t>3</a:t>
            </a:r>
          </a:p>
          <a:p>
            <a:pPr marL="0" indent="0" algn="ctr">
              <a:buNone/>
            </a:pPr>
            <a:r>
              <a:rPr lang="en-US" sz="2400" dirty="0"/>
              <a:t>CO</a:t>
            </a:r>
            <a:r>
              <a:rPr lang="en-US" sz="2400" baseline="-25000" dirty="0"/>
              <a:t>2</a:t>
            </a:r>
            <a:r>
              <a:rPr lang="en-US" sz="2400" dirty="0"/>
              <a:t> + H</a:t>
            </a:r>
            <a:r>
              <a:rPr lang="en-US" sz="2400" baseline="-25000" dirty="0"/>
              <a:t>2</a:t>
            </a:r>
            <a:r>
              <a:rPr lang="en-US" sz="2400" dirty="0"/>
              <a:t>O </a:t>
            </a:r>
            <a:r>
              <a:rPr lang="en-US" sz="2400" dirty="0">
                <a:sym typeface="Symbol"/>
              </a:rPr>
              <a:t></a:t>
            </a:r>
            <a:r>
              <a:rPr lang="en-US" sz="2400" dirty="0"/>
              <a:t> CO</a:t>
            </a:r>
            <a:r>
              <a:rPr lang="en-US" sz="2400" baseline="-25000" dirty="0"/>
              <a:t>2 </a:t>
            </a:r>
            <a:r>
              <a:rPr lang="en-US" sz="2400" dirty="0"/>
              <a:t>* H</a:t>
            </a:r>
            <a:r>
              <a:rPr lang="en-US" sz="2400" baseline="-25000" dirty="0"/>
              <a:t>2</a:t>
            </a:r>
            <a:r>
              <a:rPr lang="en-US" sz="2400" dirty="0"/>
              <a:t>O </a:t>
            </a:r>
            <a:r>
              <a:rPr lang="en-US" sz="2400" dirty="0">
                <a:sym typeface="Symbol"/>
              </a:rPr>
              <a:t></a:t>
            </a:r>
            <a:r>
              <a:rPr lang="en-US" sz="2400" dirty="0"/>
              <a:t> H</a:t>
            </a:r>
            <a:r>
              <a:rPr lang="en-US" sz="2400" baseline="-25000" dirty="0"/>
              <a:t>2</a:t>
            </a:r>
            <a:r>
              <a:rPr lang="en-US" sz="2400" dirty="0"/>
              <a:t>CO</a:t>
            </a:r>
            <a:r>
              <a:rPr lang="en-US" sz="2400" baseline="-25000" dirty="0"/>
              <a:t>3</a:t>
            </a:r>
            <a:r>
              <a:rPr lang="en-US" sz="2400" dirty="0"/>
              <a:t> </a:t>
            </a:r>
            <a:r>
              <a:rPr lang="en-US" sz="2400" dirty="0">
                <a:sym typeface="Symbol"/>
              </a:rPr>
              <a:t></a:t>
            </a:r>
            <a:r>
              <a:rPr lang="en-US" sz="2400" dirty="0"/>
              <a:t> H</a:t>
            </a:r>
            <a:r>
              <a:rPr lang="en-US" sz="2400" baseline="30000" dirty="0"/>
              <a:t>+</a:t>
            </a:r>
            <a:r>
              <a:rPr lang="en-US" sz="2400" dirty="0"/>
              <a:t> + HCO</a:t>
            </a:r>
            <a:r>
              <a:rPr lang="en-US" sz="2400" baseline="-25000" dirty="0"/>
              <a:t>3</a:t>
            </a:r>
            <a:r>
              <a:rPr lang="en-US" sz="2400" baseline="30000" dirty="0"/>
              <a:t>-</a:t>
            </a:r>
            <a:r>
              <a:rPr lang="en-US" sz="2400" dirty="0"/>
              <a:t> </a:t>
            </a:r>
            <a:r>
              <a:rPr lang="en-US" sz="2400" dirty="0">
                <a:sym typeface="Symbol"/>
              </a:rPr>
              <a:t></a:t>
            </a:r>
            <a:r>
              <a:rPr lang="en-US" sz="2400" dirty="0"/>
              <a:t> 2H</a:t>
            </a:r>
            <a:r>
              <a:rPr lang="en-US" sz="2400" baseline="30000" dirty="0"/>
              <a:t>+</a:t>
            </a:r>
            <a:r>
              <a:rPr lang="en-US" sz="2400" dirty="0"/>
              <a:t> + CO</a:t>
            </a:r>
            <a:r>
              <a:rPr lang="en-US" sz="2400" baseline="-25000" dirty="0"/>
              <a:t>3</a:t>
            </a:r>
            <a:r>
              <a:rPr lang="en-US" sz="2400" baseline="30000" dirty="0"/>
              <a:t>2-</a:t>
            </a:r>
            <a:endParaRPr lang="ru-RU" sz="2400" dirty="0"/>
          </a:p>
          <a:p>
            <a:pPr marL="0" indent="0" algn="ctr">
              <a:buNone/>
            </a:pPr>
            <a:endParaRPr lang="ru-RU" baseline="-25000" dirty="0" smtClean="0"/>
          </a:p>
          <a:p>
            <a:r>
              <a:rPr lang="ru-RU" dirty="0" smtClean="0"/>
              <a:t>Возможность контролировать </a:t>
            </a:r>
            <a:r>
              <a:rPr lang="en-US" dirty="0" smtClean="0"/>
              <a:t>pH</a:t>
            </a:r>
            <a:r>
              <a:rPr lang="ru-RU" dirty="0" smtClean="0"/>
              <a:t>, изменяя только физические параметры – давление и температуру</a:t>
            </a:r>
          </a:p>
          <a:p>
            <a:r>
              <a:rPr lang="ru-RU" dirty="0" smtClean="0"/>
              <a:t> Биосовместимая, т.к. при нормальных условиях разлагается на углекислый газ и воду; выраженная антимикробная активность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87624" y="764704"/>
            <a:ext cx="67687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17900"/>
            <a:ext cx="8856984" cy="1143000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Аэрогели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032448"/>
          </a:xfrm>
        </p:spPr>
        <p:txBody>
          <a:bodyPr/>
          <a:lstStyle/>
          <a:p>
            <a:pPr marL="0" indent="0">
              <a:buNone/>
            </a:pPr>
            <a:r>
              <a:rPr lang="ru-RU" sz="2600" b="1" dirty="0" err="1" smtClean="0">
                <a:solidFill>
                  <a:schemeClr val="tx2"/>
                </a:solidFill>
              </a:rPr>
              <a:t>Аэрогель</a:t>
            </a:r>
            <a:r>
              <a:rPr lang="ru-RU" sz="2600" dirty="0" smtClean="0"/>
              <a:t> – гель, дисперсионной средой которого является газ</a:t>
            </a:r>
          </a:p>
          <a:p>
            <a:pPr marL="0" indent="0">
              <a:buNone/>
            </a:pPr>
            <a:r>
              <a:rPr lang="ru-RU" sz="2600" dirty="0" smtClean="0"/>
              <a:t>Поучаются из гидрогелей различными методами сушки</a:t>
            </a:r>
          </a:p>
          <a:p>
            <a:pPr marL="0" indent="0">
              <a:buNone/>
            </a:pPr>
            <a:r>
              <a:rPr lang="ru-RU" sz="2600" dirty="0" err="1" smtClean="0"/>
              <a:t>Аэрогели</a:t>
            </a:r>
            <a:r>
              <a:rPr lang="ru-RU" sz="2600" dirty="0" smtClean="0"/>
              <a:t> на основе </a:t>
            </a:r>
            <a:r>
              <a:rPr lang="ru-RU" sz="2600" dirty="0" err="1" smtClean="0"/>
              <a:t>хитозана</a:t>
            </a:r>
            <a:r>
              <a:rPr lang="ru-RU" sz="2600" dirty="0" smtClean="0"/>
              <a:t> могут быть получены методами:</a:t>
            </a:r>
          </a:p>
          <a:p>
            <a:r>
              <a:rPr lang="ru-RU" sz="2600" dirty="0" smtClean="0"/>
              <a:t>Сушка </a:t>
            </a:r>
            <a:r>
              <a:rPr lang="ru-RU" sz="2600" dirty="0"/>
              <a:t>СК </a:t>
            </a:r>
            <a:r>
              <a:rPr lang="en-US" sz="2600" dirty="0"/>
              <a:t>CO</a:t>
            </a:r>
            <a:r>
              <a:rPr lang="ru-RU" sz="2600" baseline="-25000" dirty="0" smtClean="0"/>
              <a:t>2</a:t>
            </a:r>
            <a:r>
              <a:rPr lang="en-US" sz="2600" baseline="-25000" dirty="0" smtClean="0"/>
              <a:t> </a:t>
            </a:r>
          </a:p>
          <a:p>
            <a:pPr marL="0" indent="0">
              <a:buNone/>
            </a:pPr>
            <a:r>
              <a:rPr lang="en-US" sz="2600" dirty="0" smtClean="0"/>
              <a:t>[1,2,3,4,5]</a:t>
            </a:r>
            <a:endParaRPr lang="ru-RU" sz="2600" dirty="0" smtClean="0"/>
          </a:p>
          <a:p>
            <a:endParaRPr lang="en-US" sz="2600" baseline="-25000" dirty="0" smtClean="0"/>
          </a:p>
          <a:p>
            <a:r>
              <a:rPr lang="ru-RU" sz="2600" dirty="0" smtClean="0"/>
              <a:t>Лиофильная сушка</a:t>
            </a:r>
            <a:r>
              <a:rPr lang="en-US" sz="2600" dirty="0" smtClean="0"/>
              <a:t> [6]</a:t>
            </a:r>
            <a:endParaRPr lang="ru-RU" sz="26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635896" y="692696"/>
            <a:ext cx="1872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993" y="2852937"/>
            <a:ext cx="5364088" cy="1728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182" y="5301208"/>
            <a:ext cx="828092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600" i="1" dirty="0"/>
              <a:t>Francoise </a:t>
            </a:r>
            <a:r>
              <a:rPr lang="en-US" sz="1600" i="1" dirty="0" err="1" smtClean="0"/>
              <a:t>Quignard</a:t>
            </a:r>
            <a:r>
              <a:rPr lang="en-US" sz="1600" i="1" dirty="0" smtClean="0"/>
              <a:t>// </a:t>
            </a:r>
            <a:r>
              <a:rPr lang="en-US" sz="1600" i="1" dirty="0"/>
              <a:t>New J. Chem., 2008, 32, </a:t>
            </a:r>
            <a:r>
              <a:rPr lang="en-US" sz="1600" i="1" dirty="0" smtClean="0"/>
              <a:t>1300–1310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i="1" dirty="0" err="1"/>
              <a:t>Xinhong</a:t>
            </a:r>
            <a:r>
              <a:rPr lang="en-US" sz="1600" i="1" dirty="0"/>
              <a:t> </a:t>
            </a:r>
            <a:r>
              <a:rPr lang="en-US" sz="1600" i="1" dirty="0" smtClean="0"/>
              <a:t>Chang// </a:t>
            </a:r>
            <a:r>
              <a:rPr lang="en-US" sz="1600" i="1" dirty="0"/>
              <a:t>J. Phys. Chem. B. 2008, 112, </a:t>
            </a:r>
            <a:r>
              <a:rPr lang="en-US" sz="1600" i="1" dirty="0" smtClean="0"/>
              <a:t>26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i="1" dirty="0" err="1"/>
              <a:t>Kumari</a:t>
            </a:r>
            <a:r>
              <a:rPr lang="en-US" sz="1600" i="1" dirty="0"/>
              <a:t> </a:t>
            </a:r>
            <a:r>
              <a:rPr lang="en-US" sz="1600" i="1" dirty="0" err="1" smtClean="0"/>
              <a:t>Rinki</a:t>
            </a:r>
            <a:r>
              <a:rPr lang="en-US" sz="1600" i="1" dirty="0" smtClean="0"/>
              <a:t>// Int. </a:t>
            </a:r>
            <a:r>
              <a:rPr lang="en-US" sz="1600" i="1" dirty="0" err="1" smtClean="0"/>
              <a:t>J.Polym</a:t>
            </a:r>
            <a:r>
              <a:rPr lang="en-US" sz="1600" i="1" dirty="0" smtClean="0"/>
              <a:t>. Mater., 2011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i="1" dirty="0"/>
              <a:t>Alfredo </a:t>
            </a:r>
            <a:r>
              <a:rPr lang="en-US" sz="1600" i="1" dirty="0" smtClean="0"/>
              <a:t>Ricci// </a:t>
            </a:r>
            <a:r>
              <a:rPr lang="en-US" sz="1600" i="1" dirty="0"/>
              <a:t>Chem. </a:t>
            </a:r>
            <a:r>
              <a:rPr lang="en-US" sz="1600" i="1" dirty="0" err="1"/>
              <a:t>Commun</a:t>
            </a:r>
            <a:r>
              <a:rPr lang="en-US" sz="1600" i="1" dirty="0"/>
              <a:t>., 2010, 46, </a:t>
            </a:r>
            <a:r>
              <a:rPr lang="en-US" sz="1600" i="1" dirty="0" smtClean="0"/>
              <a:t>6288–6290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i="1" dirty="0"/>
              <a:t>Michael R. </a:t>
            </a:r>
            <a:r>
              <a:rPr lang="en-US" sz="1600" i="1" dirty="0" smtClean="0"/>
              <a:t>Ayers// J. Non-</a:t>
            </a:r>
            <a:r>
              <a:rPr lang="en-US" sz="1600" i="1" dirty="0" err="1" smtClean="0"/>
              <a:t>Cryst</a:t>
            </a:r>
            <a:r>
              <a:rPr lang="en-US" sz="1600" i="1" dirty="0" smtClean="0"/>
              <a:t>. Solids</a:t>
            </a:r>
            <a:r>
              <a:rPr lang="en-US" sz="1600" i="1" dirty="0"/>
              <a:t>. 2001, 285, </a:t>
            </a:r>
            <a:r>
              <a:rPr lang="en-US" sz="1600" i="1" dirty="0" smtClean="0"/>
              <a:t>123-127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i="1" dirty="0"/>
              <a:t>Qian </a:t>
            </a:r>
            <a:r>
              <a:rPr lang="en-US" sz="1600" i="1" dirty="0" smtClean="0"/>
              <a:t>Ma// J. Appl. </a:t>
            </a:r>
            <a:r>
              <a:rPr lang="en-US" sz="1600" i="1" dirty="0" err="1" smtClean="0"/>
              <a:t>Polyme</a:t>
            </a:r>
            <a:r>
              <a:rPr lang="en-US" sz="1600" i="1" dirty="0" smtClean="0"/>
              <a:t>. Sci. </a:t>
            </a:r>
            <a:r>
              <a:rPr lang="en-US" sz="1600" i="1" dirty="0"/>
              <a:t>2015, 41770, 1-11</a:t>
            </a:r>
            <a:endParaRPr lang="ru-RU" sz="1600" i="1" dirty="0"/>
          </a:p>
          <a:p>
            <a:pPr marL="342900" indent="-342900">
              <a:buFont typeface="+mj-lt"/>
              <a:buAutoNum type="arabicParenR"/>
            </a:pPr>
            <a:endParaRPr lang="ru-RU" sz="1600" dirty="0"/>
          </a:p>
          <a:p>
            <a:pPr marL="342900" indent="-342900">
              <a:buFont typeface="+mj-lt"/>
              <a:buAutoNum type="arabicParenR"/>
            </a:pP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93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/>
          <a:lstStyle/>
          <a:p>
            <a:r>
              <a:rPr lang="ru-RU" dirty="0" smtClean="0"/>
              <a:t>Схема эксперимента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944258"/>
            <a:ext cx="4896544" cy="4994897"/>
          </a:xfr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627784" y="692696"/>
            <a:ext cx="41764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7544" y="5959517"/>
            <a:ext cx="8280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Экспериментальные условия:</a:t>
            </a:r>
          </a:p>
          <a:p>
            <a:r>
              <a:rPr lang="ru-RU" sz="1600" i="1" dirty="0" smtClean="0"/>
              <a:t>1) </a:t>
            </a:r>
            <a:r>
              <a:rPr lang="en-US" sz="1600" i="1" dirty="0" smtClean="0"/>
              <a:t>m(</a:t>
            </a:r>
            <a:r>
              <a:rPr lang="ru-RU" sz="1600" i="1" dirty="0" err="1" smtClean="0"/>
              <a:t>хитозан</a:t>
            </a:r>
            <a:r>
              <a:rPr lang="en-US" sz="1600" i="1" dirty="0" smtClean="0"/>
              <a:t>)</a:t>
            </a:r>
            <a:r>
              <a:rPr lang="ru-RU" sz="1600" i="1" dirty="0" smtClean="0"/>
              <a:t> = 150мг, </a:t>
            </a:r>
            <a:r>
              <a:rPr lang="en-US" sz="1600" i="1" dirty="0" smtClean="0"/>
              <a:t>m(</a:t>
            </a:r>
            <a:r>
              <a:rPr lang="ru-RU" sz="1600" i="1" dirty="0" err="1" smtClean="0"/>
              <a:t>генипин</a:t>
            </a:r>
            <a:r>
              <a:rPr lang="en-US" sz="1600" i="1" dirty="0" smtClean="0"/>
              <a:t>)</a:t>
            </a:r>
            <a:r>
              <a:rPr lang="ru-RU" sz="1600" i="1" dirty="0" smtClean="0"/>
              <a:t> = 2,6мг, </a:t>
            </a:r>
            <a:r>
              <a:rPr lang="en-US" sz="1600" i="1" dirty="0" smtClean="0"/>
              <a:t>V(</a:t>
            </a:r>
            <a:r>
              <a:rPr lang="en-US" sz="1600" i="1" dirty="0"/>
              <a:t>H</a:t>
            </a:r>
            <a:r>
              <a:rPr lang="en-US" sz="1600" i="1" baseline="-25000" dirty="0"/>
              <a:t>2</a:t>
            </a:r>
            <a:r>
              <a:rPr lang="en-US" sz="1600" i="1" dirty="0"/>
              <a:t>O</a:t>
            </a:r>
            <a:r>
              <a:rPr lang="en-US" sz="1600" i="1" dirty="0" smtClean="0"/>
              <a:t>) = 5</a:t>
            </a:r>
            <a:r>
              <a:rPr lang="ru-RU" sz="1600" i="1" dirty="0" smtClean="0"/>
              <a:t>мл</a:t>
            </a:r>
            <a:r>
              <a:rPr lang="en-US" sz="1600" i="1" dirty="0" smtClean="0"/>
              <a:t>, p = 300</a:t>
            </a:r>
            <a:r>
              <a:rPr lang="ru-RU" sz="1600" i="1" dirty="0" err="1" smtClean="0"/>
              <a:t>атм</a:t>
            </a:r>
            <a:endParaRPr lang="ru-RU" sz="1600" i="1" dirty="0" smtClean="0"/>
          </a:p>
          <a:p>
            <a:r>
              <a:rPr lang="ru-RU" sz="1600" i="1" dirty="0" smtClean="0"/>
              <a:t>2)</a:t>
            </a:r>
            <a:r>
              <a:rPr lang="en-US" sz="1600" i="1" dirty="0"/>
              <a:t> m(</a:t>
            </a:r>
            <a:r>
              <a:rPr lang="ru-RU" sz="1600" i="1" dirty="0" err="1"/>
              <a:t>хитозан</a:t>
            </a:r>
            <a:r>
              <a:rPr lang="en-US" sz="1600" i="1" dirty="0"/>
              <a:t>)</a:t>
            </a:r>
            <a:r>
              <a:rPr lang="ru-RU" sz="1600" i="1" dirty="0"/>
              <a:t> = </a:t>
            </a:r>
            <a:r>
              <a:rPr lang="ru-RU" sz="1600" i="1" dirty="0" smtClean="0"/>
              <a:t>50мг</a:t>
            </a:r>
            <a:r>
              <a:rPr lang="ru-RU" sz="1600" i="1" dirty="0"/>
              <a:t>, </a:t>
            </a:r>
            <a:r>
              <a:rPr lang="en-US" sz="1600" i="1" dirty="0" smtClean="0"/>
              <a:t>m(AgNO</a:t>
            </a:r>
            <a:r>
              <a:rPr lang="en-US" sz="1600" i="1" baseline="-25000" dirty="0" smtClean="0"/>
              <a:t>3</a:t>
            </a:r>
            <a:r>
              <a:rPr lang="en-US" sz="1600" i="1" dirty="0" smtClean="0"/>
              <a:t>)</a:t>
            </a:r>
            <a:r>
              <a:rPr lang="ru-RU" sz="1600" i="1" dirty="0" smtClean="0"/>
              <a:t> </a:t>
            </a:r>
            <a:r>
              <a:rPr lang="ru-RU" sz="1600" i="1" dirty="0"/>
              <a:t>= </a:t>
            </a:r>
            <a:r>
              <a:rPr lang="ru-RU" sz="1600" i="1" dirty="0" smtClean="0"/>
              <a:t>11мг</a:t>
            </a:r>
            <a:r>
              <a:rPr lang="ru-RU" sz="1600" i="1" dirty="0"/>
              <a:t>, </a:t>
            </a:r>
            <a:r>
              <a:rPr lang="en-US" sz="1600" i="1" dirty="0"/>
              <a:t>V(H</a:t>
            </a:r>
            <a:r>
              <a:rPr lang="en-US" sz="1600" i="1" baseline="-25000" dirty="0"/>
              <a:t>2</a:t>
            </a:r>
            <a:r>
              <a:rPr lang="en-US" sz="1600" i="1" dirty="0"/>
              <a:t>O) = 5</a:t>
            </a:r>
            <a:r>
              <a:rPr lang="ru-RU" sz="1600" i="1" dirty="0"/>
              <a:t>мл</a:t>
            </a:r>
            <a:r>
              <a:rPr lang="en-US" sz="1600" i="1" dirty="0"/>
              <a:t>, p = 300</a:t>
            </a:r>
            <a:r>
              <a:rPr lang="ru-RU" sz="1600" i="1" dirty="0" err="1"/>
              <a:t>атм</a:t>
            </a:r>
            <a:endParaRPr lang="ru-RU" sz="1600" i="1" dirty="0"/>
          </a:p>
          <a:p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216616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30654"/>
            <a:ext cx="8003232" cy="850106"/>
          </a:xfrm>
        </p:spPr>
        <p:txBody>
          <a:bodyPr/>
          <a:lstStyle/>
          <a:p>
            <a:r>
              <a:rPr lang="ru-RU" dirty="0" smtClean="0"/>
              <a:t>Результаты экспериментов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711" y="1052736"/>
            <a:ext cx="6034617" cy="4525963"/>
          </a:xfr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907704" y="692696"/>
            <a:ext cx="56886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3568" y="558924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Образцы гидрогелей из </a:t>
            </a:r>
            <a:r>
              <a:rPr lang="ru-RU" i="1" dirty="0" err="1" smtClean="0"/>
              <a:t>хитозана</a:t>
            </a:r>
            <a:r>
              <a:rPr lang="ru-RU" i="1" dirty="0" smtClean="0"/>
              <a:t>, сшитые с помощью ионов серебра (слева) и </a:t>
            </a:r>
            <a:r>
              <a:rPr lang="ru-RU" i="1" dirty="0" err="1" smtClean="0"/>
              <a:t>генипина</a:t>
            </a:r>
            <a:r>
              <a:rPr lang="ru-RU" i="1" dirty="0" smtClean="0"/>
              <a:t> (справа)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28500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2737</TotalTime>
  <Words>635</Words>
  <Application>Microsoft Office PowerPoint</Application>
  <PresentationFormat>Экран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ФЕДЕРАЛЬНОЕ ГОСУДАРСТВЕННОЕ БЮДЖЕТНОЕ ОБРАЗОВАТЕЛЬНОЕ УЧРЕЖДЕНИЕ ВЫСШЕГО ОБРАЗОВАНИЯ «МОСКОВСКИЙ  ГОСУДАРСТВЕННЫЙ  УНИВЕРСИТЕТ имени М.В.ЛОМОНОСОВА» ФИЗИЧЕСКИЙ ФАКУЛЬТЕТ  </vt:lpstr>
      <vt:lpstr>Объект исследования</vt:lpstr>
      <vt:lpstr>Цели и задачи работы</vt:lpstr>
      <vt:lpstr>Генипин – биосовместимый сшивающий агент</vt:lpstr>
      <vt:lpstr>Гель на основе хитозана</vt:lpstr>
      <vt:lpstr>Растворитель угольная кислота</vt:lpstr>
      <vt:lpstr>Аэрогели</vt:lpstr>
      <vt:lpstr>Схема эксперимента</vt:lpstr>
      <vt:lpstr>Результаты экспериментов</vt:lpstr>
      <vt:lpstr>Презентация PowerPoint</vt:lpstr>
      <vt:lpstr>Дальнейшие планы</vt:lpstr>
      <vt:lpstr>Выводы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ПРОФЕССИОНАЛЬНОГО ОБРАЗОВАНИЯ «МОСКОВСКИЙ  ГОСУДАРСТВЕННЫЙ  УНИВЕРСИТЕТ имени М.В.ЛОМОНОСОВА» ФИЗИЧЕСКИЙ ФАКУЛЬТЕТ</dc:title>
  <dc:creator>HP</dc:creator>
  <cp:lastModifiedBy>HP</cp:lastModifiedBy>
  <cp:revision>38</cp:revision>
  <dcterms:created xsi:type="dcterms:W3CDTF">2015-04-16T20:14:41Z</dcterms:created>
  <dcterms:modified xsi:type="dcterms:W3CDTF">2015-04-23T21:06:41Z</dcterms:modified>
</cp:coreProperties>
</file>