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72" r:id="rId3"/>
    <p:sldId id="257" r:id="rId4"/>
    <p:sldId id="258" r:id="rId5"/>
    <p:sldId id="259" r:id="rId6"/>
    <p:sldId id="260" r:id="rId7"/>
    <p:sldId id="261" r:id="rId8"/>
    <p:sldId id="262" r:id="rId9"/>
    <p:sldId id="263" r:id="rId10"/>
    <p:sldId id="268" r:id="rId11"/>
    <p:sldId id="264" r:id="rId12"/>
    <p:sldId id="269" r:id="rId13"/>
    <p:sldId id="265" r:id="rId14"/>
    <p:sldId id="270" r:id="rId15"/>
    <p:sldId id="271" r:id="rId16"/>
    <p:sldId id="275" r:id="rId17"/>
    <p:sldId id="266" r:id="rId18"/>
    <p:sldId id="273" r:id="rId19"/>
    <p:sldId id="267" r:id="rId20"/>
    <p:sldId id="274"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630" autoAdjust="0"/>
    <p:restoredTop sz="90167" autoAdjust="0"/>
  </p:normalViewPr>
  <p:slideViewPr>
    <p:cSldViewPr>
      <p:cViewPr varScale="1">
        <p:scale>
          <a:sx n="50" d="100"/>
          <a:sy n="50" d="100"/>
        </p:scale>
        <p:origin x="-51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7C22842-B764-4BF3-A6C2-30D6C363D910}" type="datetimeFigureOut">
              <a:rPr lang="ru-RU"/>
              <a:pPr>
                <a:defRPr/>
              </a:pPr>
              <a:t>25.05.2013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8C7FF06-DFDD-4908-8677-3D9979B01DD6}" type="slidenum">
              <a:rPr lang="ru-RU"/>
              <a:pPr>
                <a:defRPr/>
              </a:pPr>
              <a:t>‹#›</a:t>
            </a:fld>
            <a:endParaRPr lang="ru-RU"/>
          </a:p>
        </p:txBody>
      </p:sp>
    </p:spTree>
    <p:extLst>
      <p:ext uri="{BB962C8B-B14F-4D97-AF65-F5344CB8AC3E}">
        <p14:creationId xmlns:p14="http://schemas.microsoft.com/office/powerpoint/2010/main" val="25132243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2355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D12BE8-2361-42CC-9266-4E2E2EF6EC97}" type="slidenum">
              <a:rPr lang="ru-RU" smtClean="0"/>
              <a:pPr fontAlgn="base">
                <a:spcBef>
                  <a:spcPct val="0"/>
                </a:spcBef>
                <a:spcAft>
                  <a:spcPct val="0"/>
                </a:spcAft>
                <a:defRPr/>
              </a:pPr>
              <a:t>19</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Заголовок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6" name="Дата 29"/>
          <p:cNvSpPr>
            <a:spLocks noGrp="1"/>
          </p:cNvSpPr>
          <p:nvPr>
            <p:ph type="dt" sz="half" idx="10"/>
          </p:nvPr>
        </p:nvSpPr>
        <p:spPr/>
        <p:txBody>
          <a:bodyPr/>
          <a:lstStyle>
            <a:lvl1pPr>
              <a:defRPr/>
            </a:lvl1pPr>
          </a:lstStyle>
          <a:p>
            <a:pPr>
              <a:defRPr/>
            </a:pPr>
            <a:fld id="{438032ED-1FBD-407C-AA89-8FC952740929}" type="datetimeFigureOut">
              <a:rPr lang="ru-RU"/>
              <a:pPr>
                <a:defRPr/>
              </a:pPr>
              <a:t>25.05.2013</a:t>
            </a:fld>
            <a:endParaRPr lang="ru-RU"/>
          </a:p>
        </p:txBody>
      </p:sp>
      <p:sp>
        <p:nvSpPr>
          <p:cNvPr id="7" name="Нижний колонтитул 18"/>
          <p:cNvSpPr>
            <a:spLocks noGrp="1"/>
          </p:cNvSpPr>
          <p:nvPr>
            <p:ph type="ftr" sz="quarter" idx="11"/>
          </p:nvPr>
        </p:nvSpPr>
        <p:spPr/>
        <p:txBody>
          <a:bodyPr/>
          <a:lstStyle>
            <a:lvl1pPr>
              <a:defRPr/>
            </a:lvl1pPr>
          </a:lstStyle>
          <a:p>
            <a:pPr>
              <a:defRPr/>
            </a:pPr>
            <a:endParaRPr lang="ru-RU"/>
          </a:p>
        </p:txBody>
      </p:sp>
      <p:sp>
        <p:nvSpPr>
          <p:cNvPr id="8" name="Номер слайда 26"/>
          <p:cNvSpPr>
            <a:spLocks noGrp="1"/>
          </p:cNvSpPr>
          <p:nvPr>
            <p:ph type="sldNum" sz="quarter" idx="12"/>
          </p:nvPr>
        </p:nvSpPr>
        <p:spPr/>
        <p:txBody>
          <a:bodyPr/>
          <a:lstStyle>
            <a:lvl1pPr>
              <a:defRPr/>
            </a:lvl1pPr>
          </a:lstStyle>
          <a:p>
            <a:pPr>
              <a:defRPr/>
            </a:pPr>
            <a:fld id="{B79EFAE5-902D-45DB-8794-150A4DA6B6D8}" type="slidenum">
              <a:rPr lang="ru-RU"/>
              <a:pPr>
                <a:defRPr/>
              </a:pPr>
              <a:t>‹#›</a:t>
            </a:fld>
            <a:endParaRPr lang="ru-RU"/>
          </a:p>
        </p:txBody>
      </p:sp>
    </p:spTree>
    <p:extLst>
      <p:ext uri="{BB962C8B-B14F-4D97-AF65-F5344CB8AC3E}">
        <p14:creationId xmlns:p14="http://schemas.microsoft.com/office/powerpoint/2010/main" val="77046761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77414F47-6179-4C03-939C-848042DDB67D}" type="datetimeFigureOut">
              <a:rPr lang="ru-RU"/>
              <a:pPr>
                <a:defRPr/>
              </a:pPr>
              <a:t>25.05.2013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00CADC64-93BC-46B1-9BE2-17F00E6C6D67}" type="slidenum">
              <a:rPr lang="ru-RU"/>
              <a:pPr>
                <a:defRPr/>
              </a:pPr>
              <a:t>‹#›</a:t>
            </a:fld>
            <a:endParaRPr lang="ru-RU"/>
          </a:p>
        </p:txBody>
      </p:sp>
    </p:spTree>
    <p:extLst>
      <p:ext uri="{BB962C8B-B14F-4D97-AF65-F5344CB8AC3E}">
        <p14:creationId xmlns:p14="http://schemas.microsoft.com/office/powerpoint/2010/main" val="279731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8761B319-C391-45F7-BB9F-7E9B17DC8F68}" type="datetimeFigureOut">
              <a:rPr lang="ru-RU"/>
              <a:pPr>
                <a:defRPr/>
              </a:pPr>
              <a:t>25.05.2013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F6120953-A4F0-4DC3-A209-969FC747E8B4}" type="slidenum">
              <a:rPr lang="ru-RU"/>
              <a:pPr>
                <a:defRPr/>
              </a:pPr>
              <a:t>‹#›</a:t>
            </a:fld>
            <a:endParaRPr lang="ru-RU"/>
          </a:p>
        </p:txBody>
      </p:sp>
    </p:spTree>
    <p:extLst>
      <p:ext uri="{BB962C8B-B14F-4D97-AF65-F5344CB8AC3E}">
        <p14:creationId xmlns:p14="http://schemas.microsoft.com/office/powerpoint/2010/main" val="412024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1F9696E-5438-4E26-B212-CFDA0210FC9C}" type="datetimeFigureOut">
              <a:rPr lang="ru-RU"/>
              <a:pPr>
                <a:defRPr/>
              </a:pPr>
              <a:t>25.05.2013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5B1B93FF-1CCF-4CC0-B604-2AA682652F5B}" type="slidenum">
              <a:rPr lang="ru-RU"/>
              <a:pPr>
                <a:defRPr/>
              </a:pPr>
              <a:t>‹#›</a:t>
            </a:fld>
            <a:endParaRPr lang="ru-RU"/>
          </a:p>
        </p:txBody>
      </p:sp>
    </p:spTree>
    <p:extLst>
      <p:ext uri="{BB962C8B-B14F-4D97-AF65-F5344CB8AC3E}">
        <p14:creationId xmlns:p14="http://schemas.microsoft.com/office/powerpoint/2010/main" val="2424660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fld id="{700AA7EF-DA1B-4809-B7D8-F32415E64345}" type="datetimeFigureOut">
              <a:rPr lang="ru-RU"/>
              <a:pPr>
                <a:defRPr/>
              </a:pPr>
              <a:t>25.05.2013</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A987C5DE-C729-4F2A-AA23-0C76E797E34A}" type="slidenum">
              <a:rPr lang="ru-RU"/>
              <a:pPr>
                <a:defRPr/>
              </a:pPr>
              <a:t>‹#›</a:t>
            </a:fld>
            <a:endParaRPr lang="ru-RU"/>
          </a:p>
        </p:txBody>
      </p:sp>
    </p:spTree>
    <p:extLst>
      <p:ext uri="{BB962C8B-B14F-4D97-AF65-F5344CB8AC3E}">
        <p14:creationId xmlns:p14="http://schemas.microsoft.com/office/powerpoint/2010/main" val="113072643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06E3E6E7-39FD-4199-8529-E850912098FE}" type="datetimeFigureOut">
              <a:rPr lang="ru-RU"/>
              <a:pPr>
                <a:defRPr/>
              </a:pPr>
              <a:t>25.05.2013</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07DE71B6-0E85-41BE-AEEE-DFDAC7B8F42D}" type="slidenum">
              <a:rPr lang="ru-RU"/>
              <a:pPr>
                <a:defRPr/>
              </a:pPr>
              <a:t>‹#›</a:t>
            </a:fld>
            <a:endParaRPr lang="ru-RU"/>
          </a:p>
        </p:txBody>
      </p:sp>
    </p:spTree>
    <p:extLst>
      <p:ext uri="{BB962C8B-B14F-4D97-AF65-F5344CB8AC3E}">
        <p14:creationId xmlns:p14="http://schemas.microsoft.com/office/powerpoint/2010/main" val="424025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lstStyle>
          <a:p>
            <a:pPr>
              <a:defRPr/>
            </a:pPr>
            <a:fld id="{E6AE18D1-C89E-41E5-ACAD-6A8B98210A2C}" type="datetimeFigureOut">
              <a:rPr lang="ru-RU"/>
              <a:pPr>
                <a:defRPr/>
              </a:pPr>
              <a:t>25.05.2013</a:t>
            </a:fld>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9FC88C4B-FFC5-4BD8-9390-D69D52F7DF2A}" type="slidenum">
              <a:rPr lang="ru-RU"/>
              <a:pPr>
                <a:defRPr/>
              </a:pPr>
              <a:t>‹#›</a:t>
            </a:fld>
            <a:endParaRPr lang="ru-RU"/>
          </a:p>
        </p:txBody>
      </p:sp>
    </p:spTree>
    <p:extLst>
      <p:ext uri="{BB962C8B-B14F-4D97-AF65-F5344CB8AC3E}">
        <p14:creationId xmlns:p14="http://schemas.microsoft.com/office/powerpoint/2010/main" val="2037008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lstStyle>
            <a:lvl1pPr algn="l">
              <a:defRPr sz="4600"/>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132C0D25-8726-4D71-93C6-5085EF1968D3}" type="datetimeFigureOut">
              <a:rPr lang="ru-RU"/>
              <a:pPr>
                <a:defRPr/>
              </a:pPr>
              <a:t>25.05.2013</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81B3A3C9-36CB-4E69-96E7-6D190DEED526}" type="slidenum">
              <a:rPr lang="ru-RU"/>
              <a:pPr>
                <a:defRPr/>
              </a:pPr>
              <a:t>‹#›</a:t>
            </a:fld>
            <a:endParaRPr lang="ru-RU"/>
          </a:p>
        </p:txBody>
      </p:sp>
    </p:spTree>
    <p:extLst>
      <p:ext uri="{BB962C8B-B14F-4D97-AF65-F5344CB8AC3E}">
        <p14:creationId xmlns:p14="http://schemas.microsoft.com/office/powerpoint/2010/main" val="3754748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29725E84-CF19-4944-8BD5-982A0218D6F7}" type="datetimeFigureOut">
              <a:rPr lang="ru-RU"/>
              <a:pPr>
                <a:defRPr/>
              </a:pPr>
              <a:t>25.05.2013</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853F043C-FDE1-408F-BEDF-3F76617C0631}" type="slidenum">
              <a:rPr lang="ru-RU"/>
              <a:pPr>
                <a:defRPr/>
              </a:pPr>
              <a:t>‹#›</a:t>
            </a:fld>
            <a:endParaRPr lang="ru-RU"/>
          </a:p>
        </p:txBody>
      </p:sp>
    </p:spTree>
    <p:extLst>
      <p:ext uri="{BB962C8B-B14F-4D97-AF65-F5344CB8AC3E}">
        <p14:creationId xmlns:p14="http://schemas.microsoft.com/office/powerpoint/2010/main" val="3874648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E1FBC31F-2A56-4B1D-AB19-F93EDD11D861}" type="datetimeFigureOut">
              <a:rPr lang="ru-RU"/>
              <a:pPr>
                <a:defRPr/>
              </a:pPr>
              <a:t>25.05.2013</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8156575" y="6421438"/>
            <a:ext cx="762000" cy="365125"/>
          </a:xfrm>
        </p:spPr>
        <p:txBody>
          <a:bodyPr/>
          <a:lstStyle>
            <a:lvl1pPr>
              <a:defRPr/>
            </a:lvl1pPr>
          </a:lstStyle>
          <a:p>
            <a:pPr>
              <a:defRPr/>
            </a:pPr>
            <a:fld id="{1A9087A0-F9D6-45AF-A340-D2345CDA593D}" type="slidenum">
              <a:rPr lang="ru-RU"/>
              <a:pPr>
                <a:defRPr/>
              </a:pPr>
              <a:t>‹#›</a:t>
            </a:fld>
            <a:endParaRPr lang="ru-RU"/>
          </a:p>
        </p:txBody>
      </p:sp>
    </p:spTree>
    <p:extLst>
      <p:ext uri="{BB962C8B-B14F-4D97-AF65-F5344CB8AC3E}">
        <p14:creationId xmlns:p14="http://schemas.microsoft.com/office/powerpoint/2010/main" val="1189337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84C66811-E979-44FE-B4E6-55A4C9857B0E}" type="datetimeFigureOut">
              <a:rPr lang="ru-RU"/>
              <a:pPr>
                <a:defRPr/>
              </a:pPr>
              <a:t>25.05.2013</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DBB5C277-3047-47DD-9FF1-8909460C7CD5}" type="slidenum">
              <a:rPr lang="ru-RU"/>
              <a:pPr>
                <a:defRPr/>
              </a:pPr>
              <a:t>‹#›</a:t>
            </a:fld>
            <a:endParaRPr lang="ru-RU"/>
          </a:p>
        </p:txBody>
      </p:sp>
    </p:spTree>
    <p:extLst>
      <p:ext uri="{BB962C8B-B14F-4D97-AF65-F5344CB8AC3E}">
        <p14:creationId xmlns:p14="http://schemas.microsoft.com/office/powerpoint/2010/main" val="3516647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1028" name="Заголовок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320984C3-1457-4C39-AF9E-BD5AA5E58BA6}" type="datetimeFigureOut">
              <a:rPr lang="ru-RU"/>
              <a:pPr>
                <a:defRPr/>
              </a:pPr>
              <a:t>25.05.2013</a:t>
            </a:fld>
            <a:endParaRPr lang="ru-RU"/>
          </a:p>
        </p:txBody>
      </p:sp>
      <p:sp>
        <p:nvSpPr>
          <p:cNvPr id="22" name="Нижний колонтитул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ru-RU"/>
          </a:p>
        </p:txBody>
      </p:sp>
      <p:sp>
        <p:nvSpPr>
          <p:cNvPr id="18" name="Номер слайда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460706E2-490C-4A40-82E3-F800AB540D60}"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31" r:id="rId1"/>
    <p:sldLayoutId id="2147483725" r:id="rId2"/>
    <p:sldLayoutId id="2147483732" r:id="rId3"/>
    <p:sldLayoutId id="2147483726" r:id="rId4"/>
    <p:sldLayoutId id="2147483733" r:id="rId5"/>
    <p:sldLayoutId id="2147483727" r:id="rId6"/>
    <p:sldLayoutId id="2147483728" r:id="rId7"/>
    <p:sldLayoutId id="2147483734" r:id="rId8"/>
    <p:sldLayoutId id="2147483735" r:id="rId9"/>
    <p:sldLayoutId id="2147483729" r:id="rId10"/>
    <p:sldLayoutId id="2147483730"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fr.wikipedia.org/wiki/Fichier:Notre-Dame_internal_window.jpg" TargetMode="External"/><Relationship Id="rId1" Type="http://schemas.openxmlformats.org/officeDocument/2006/relationships/slideLayout" Target="../slideLayouts/slideLayout4.xml"/><Relationship Id="rId6" Type="http://schemas.openxmlformats.org/officeDocument/2006/relationships/hyperlink" Target="http://upload.wikimedia.org/wikipedia/commons/c/ca/Cath%C3%A9drale_Notre-Dame_de_Paris_-_Fa%C3%A7ade_Sud.jpg" TargetMode="External"/><Relationship Id="rId5" Type="http://schemas.openxmlformats.org/officeDocument/2006/relationships/image" Target="../media/image9.jpeg"/><Relationship Id="rId4" Type="http://schemas.openxmlformats.org/officeDocument/2006/relationships/hyperlink" Target="http://upload.wikimedia.org/wikipedia/commons/a/a4/NotreDameDeParis.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pload.wikimedia.org/wikipedia/commons/b/bf/Sacre-coeur-paris.jpg" TargetMode="Externa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hyperlink" Target="http://upload.wikimedia.org/wikipedia/commons/8/87/Cloche_La_Savoyarde_du_Sacr%C3%A9-Coeur_de_Montmartre-1907.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upload.wikimedia.org/wikipedia/commons/7/70/Sainte_Chapelle_-_Upper_level_1.jpg" TargetMode="Externa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hyperlink" Target="http://upload.wikimedia.org/wikipedia/commons/2/2e/SteChapelle_von_N.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upload.wikimedia.org/wikipedia/commons/c/ca/Cath%C3%A9drale_Notre-Dame_de_Paris_-_Fa%C3%A7ade_Sud.jpg" TargetMode="External"/><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20.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8.xml"/><Relationship Id="rId2" Type="http://schemas.openxmlformats.org/officeDocument/2006/relationships/slide" Target="slide3.xml"/><Relationship Id="rId16"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15.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9064" y="3143248"/>
            <a:ext cx="6480048" cy="2301240"/>
          </a:xfrm>
          <a:ln>
            <a:miter lim="800000"/>
            <a:headEnd/>
            <a:tailEnd/>
          </a:ln>
        </p:spPr>
        <p:txBody>
          <a:bodyPr>
            <a:normAutofit/>
          </a:bodyPr>
          <a:lstStyle/>
          <a:p>
            <a:pPr eaLnBrk="1" fontAlgn="auto" hangingPunct="1">
              <a:spcAft>
                <a:spcPts val="0"/>
              </a:spcAft>
              <a:defRPr/>
            </a:pPr>
            <a:r>
              <a:rPr lang="ru-RU" sz="4400" dirty="0" smtClean="0"/>
              <a:t>Лондон </a:t>
            </a:r>
            <a:r>
              <a:rPr lang="ru-RU" sz="4400" dirty="0" smtClean="0"/>
              <a:t>и Париж: </a:t>
            </a:r>
            <a:r>
              <a:rPr lang="ru-RU" sz="4400" dirty="0" smtClean="0"/>
              <a:t>храмы</a:t>
            </a:r>
            <a:r>
              <a:rPr lang="ru-RU" dirty="0" smtClean="0"/>
              <a:t/>
            </a:r>
            <a:br>
              <a:rPr lang="ru-RU" dirty="0" smtClean="0"/>
            </a:br>
            <a:endParaRPr lang="ru-RU" dirty="0"/>
          </a:p>
        </p:txBody>
      </p:sp>
      <p:sp>
        <p:nvSpPr>
          <p:cNvPr id="7171" name="Подзаголовок 2"/>
          <p:cNvSpPr>
            <a:spLocks noGrp="1"/>
          </p:cNvSpPr>
          <p:nvPr>
            <p:ph type="subTitle" idx="1"/>
          </p:nvPr>
        </p:nvSpPr>
        <p:spPr>
          <a:xfrm>
            <a:off x="433388" y="1357313"/>
            <a:ext cx="6480175" cy="1752600"/>
          </a:xfrm>
        </p:spPr>
        <p:txBody>
          <a:bodyPr/>
          <a:lstStyle/>
          <a:p>
            <a:pPr eaLnBrk="1" hangingPunct="1"/>
            <a:r>
              <a:rPr lang="ru-RU" dirty="0" smtClean="0"/>
              <a:t>Глушкова Анастасия</a:t>
            </a:r>
            <a:endParaRPr lang="ru-RU"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en-US" b="1" dirty="0" err="1" smtClean="0"/>
              <a:t>Cathédrale</a:t>
            </a:r>
            <a:r>
              <a:rPr lang="en-US" b="1" dirty="0" smtClean="0"/>
              <a:t> Notre-Dame de Paris</a:t>
            </a:r>
            <a:endParaRPr lang="ru-RU" dirty="0"/>
          </a:p>
        </p:txBody>
      </p:sp>
      <p:pic>
        <p:nvPicPr>
          <p:cNvPr id="16387" name="Picture 2" descr="http://upload.wikimedia.org/wikipedia/commons/thumb/b/bc/Notre-Dame_internal_window.jpg/180px-Notre-Dame_internal_window.jpg">
            <a:hlinkClick r:id="rId2" tooltip="Un vitrail de Notre-Dame, chapelle latérale sud."/>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3857625"/>
            <a:ext cx="16002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5"/>
          <p:cNvSpPr txBox="1">
            <a:spLocks noChangeArrowheads="1"/>
          </p:cNvSpPr>
          <p:nvPr/>
        </p:nvSpPr>
        <p:spPr bwMode="auto">
          <a:xfrm>
            <a:off x="4214813" y="5643563"/>
            <a:ext cx="228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a:p>
            <a:pPr eaLnBrk="1" hangingPunct="1"/>
            <a:r>
              <a:rPr lang="en-US" sz="1400"/>
              <a:t>Un vitrail de Notre-Dame</a:t>
            </a:r>
            <a:endParaRPr lang="ru-RU" sz="1400"/>
          </a:p>
        </p:txBody>
      </p:sp>
      <p:pic>
        <p:nvPicPr>
          <p:cNvPr id="16389" name="Picture 4" descr="Fichier:NotreDameDePari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412875"/>
            <a:ext cx="3616325"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File:Cathédrale Notre-Dame de Paris - Façade Sud.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250" y="1285875"/>
            <a:ext cx="3503613"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fr-FR" b="1" dirty="0" smtClean="0"/>
              <a:t>Basilique du Sacré-Cœur de Montmartre</a:t>
            </a:r>
            <a:endParaRPr lang="ru-RU" dirty="0"/>
          </a:p>
        </p:txBody>
      </p:sp>
      <p:sp>
        <p:nvSpPr>
          <p:cNvPr id="3" name="Содержимое 2"/>
          <p:cNvSpPr>
            <a:spLocks noGrp="1"/>
          </p:cNvSpPr>
          <p:nvPr>
            <p:ph idx="1"/>
          </p:nvPr>
        </p:nvSpPr>
        <p:spPr>
          <a:xfrm>
            <a:off x="457200" y="1600200"/>
            <a:ext cx="8543925" cy="4257675"/>
          </a:xfrm>
        </p:spPr>
        <p:txBody>
          <a:bodyPr>
            <a:noAutofit/>
          </a:bodyPr>
          <a:lstStyle/>
          <a:p>
            <a:r>
              <a:rPr lang="fr-FR" sz="2800" dirty="0" smtClean="0"/>
              <a:t>La basilique du Sacré-Cœur est un édifice religieux parisien majeur situé sur la butte Montmartre. </a:t>
            </a:r>
          </a:p>
          <a:p>
            <a:r>
              <a:rPr lang="fr-FR" sz="2800" dirty="0" smtClean="0"/>
              <a:t>Avec plus de 10 millions de pèlerins et visiteurs par an (2006), c'est le second monument de France le plus visité après la Cathédrale Notre-Dame de Paris.</a:t>
            </a:r>
            <a:endParaRPr lang="fr-FR" sz="2800" baseline="30000" dirty="0" smtClean="0"/>
          </a:p>
          <a:p>
            <a:r>
              <a:rPr lang="fr-FR" sz="2800" dirty="0" smtClean="0"/>
              <a:t>La basilique est en forme de croix grecque, ornée de quatre coupoles.</a:t>
            </a:r>
            <a:endParaRPr lang="ru-RU"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457200" y="274638"/>
            <a:ext cx="7470775" cy="1143000"/>
          </a:xfrm>
        </p:spPr>
        <p:txBody>
          <a:bodyPr/>
          <a:lstStyle/>
          <a:p>
            <a:pPr eaLnBrk="1" hangingPunct="1"/>
            <a:r>
              <a:rPr lang="fr-FR" b="1" smtClean="0"/>
              <a:t>Basilique du Sacré-Cœur</a:t>
            </a:r>
            <a:endParaRPr lang="ru-RU" smtClean="0"/>
          </a:p>
        </p:txBody>
      </p:sp>
      <p:pic>
        <p:nvPicPr>
          <p:cNvPr id="18435" name="Picture 2" descr="Fichier:Sacre-coeur-pari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214438"/>
            <a:ext cx="3786188"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Fichier:Cloche La Savoyarde du Sacré-Coeur de Montmartre-1907.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1214438"/>
            <a:ext cx="2571750"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4"/>
          <p:cNvSpPr txBox="1">
            <a:spLocks noChangeArrowheads="1"/>
          </p:cNvSpPr>
          <p:nvPr/>
        </p:nvSpPr>
        <p:spPr bwMode="auto">
          <a:xfrm>
            <a:off x="4357688" y="5286375"/>
            <a:ext cx="2312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Cloche la Savoyarde</a:t>
            </a:r>
          </a:p>
          <a:p>
            <a:pPr eaLnBrk="1" hangingPunct="1"/>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pPr eaLnBrk="1" hangingPunct="1"/>
            <a:r>
              <a:rPr lang="en-US" b="1" smtClean="0"/>
              <a:t>Sainte-Chapelle</a:t>
            </a:r>
            <a:endParaRPr lang="ru-RU" smtClean="0"/>
          </a:p>
        </p:txBody>
      </p:sp>
      <p:sp>
        <p:nvSpPr>
          <p:cNvPr id="3" name="Содержимое 2"/>
          <p:cNvSpPr>
            <a:spLocks noGrp="1"/>
          </p:cNvSpPr>
          <p:nvPr>
            <p:ph idx="1"/>
          </p:nvPr>
        </p:nvSpPr>
        <p:spPr>
          <a:xfrm>
            <a:off x="457200" y="1600200"/>
            <a:ext cx="8401050" cy="4525963"/>
          </a:xfrm>
        </p:spPr>
        <p:txBody>
          <a:bodyPr>
            <a:noAutofit/>
          </a:bodyPr>
          <a:lstStyle/>
          <a:p>
            <a:r>
              <a:rPr lang="fr-FR" sz="2400" dirty="0" smtClean="0"/>
              <a:t>La Sainte-Chapelle fut édifiée sur l'île de la Cité, à Paris, à la demande de Saint-Louis afin d'abriter la Sainte couronne, un morceau de la Sainte Croix ainsi que diverses autres reliques qu'il avait acquises.</a:t>
            </a:r>
          </a:p>
          <a:p>
            <a:r>
              <a:rPr lang="fr-FR" sz="2400" dirty="0" smtClean="0"/>
              <a:t>Avec la Conciergerie, c'est l'un des anciens vestiges du Palais de la Cité qui s'étendait sur le site couvrant l'actuel Palais de justice de Paris.</a:t>
            </a:r>
          </a:p>
          <a:p>
            <a:r>
              <a:rPr lang="fr-FR" sz="2400" dirty="0" smtClean="0"/>
              <a:t>La Sainte Chapelle est gérée par le Centre des monuments nationaux à qui elle a été attribuée à titre de dotation par un arrêté du 2 avril 2008.</a:t>
            </a:r>
          </a:p>
          <a:p>
            <a:r>
              <a:rPr lang="fr-FR" sz="2400" dirty="0" smtClean="0"/>
              <a:t>En moyenne, quelque 800 000 visiteurs de 46 nationalités différentes visitent chaque année ce joyau du gothique rayonnant.</a:t>
            </a:r>
            <a:endParaRPr lang="fr-FR"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457200" y="274638"/>
            <a:ext cx="7470775" cy="1143000"/>
          </a:xfrm>
        </p:spPr>
        <p:txBody>
          <a:bodyPr/>
          <a:lstStyle/>
          <a:p>
            <a:pPr eaLnBrk="1" hangingPunct="1"/>
            <a:r>
              <a:rPr lang="en-US" b="1" smtClean="0"/>
              <a:t>Sainte-Chapelle</a:t>
            </a:r>
            <a:endParaRPr lang="ru-RU" smtClean="0"/>
          </a:p>
        </p:txBody>
      </p:sp>
      <p:pic>
        <p:nvPicPr>
          <p:cNvPr id="20483" name="Picture 2" descr="Fichier:Sainte Chapelle - Upper level 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214438"/>
            <a:ext cx="2357438" cy="467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3"/>
          <p:cNvSpPr txBox="1">
            <a:spLocks noChangeArrowheads="1"/>
          </p:cNvSpPr>
          <p:nvPr/>
        </p:nvSpPr>
        <p:spPr bwMode="auto">
          <a:xfrm>
            <a:off x="571500" y="5857875"/>
            <a:ext cx="173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Chapelle haute</a:t>
            </a:r>
            <a:endParaRPr lang="ru-RU"/>
          </a:p>
        </p:txBody>
      </p:sp>
      <p:pic>
        <p:nvPicPr>
          <p:cNvPr id="20485" name="Picture 4" descr="Fichier:SteChapelle von 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0" y="1214438"/>
            <a:ext cx="3786188"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5"/>
          <p:cNvSpPr txBox="1">
            <a:spLocks noChangeArrowheads="1"/>
          </p:cNvSpPr>
          <p:nvPr/>
        </p:nvSpPr>
        <p:spPr bwMode="auto">
          <a:xfrm>
            <a:off x="2714625" y="5429250"/>
            <a:ext cx="469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t>La Sainte-Chapelle vue du Palais de Justice</a:t>
            </a:r>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457200" y="273050"/>
            <a:ext cx="8472488" cy="1143000"/>
          </a:xfrm>
        </p:spPr>
        <p:txBody>
          <a:bodyPr/>
          <a:lstStyle/>
          <a:p>
            <a:pPr eaLnBrk="1" hangingPunct="1"/>
            <a:r>
              <a:rPr lang="en-US" sz="4000" smtClean="0"/>
              <a:t>The Gothic Churches</a:t>
            </a:r>
            <a:r>
              <a:rPr lang="ru-RU" sz="4000" smtClean="0"/>
              <a:t> (</a:t>
            </a:r>
            <a:r>
              <a:rPr lang="en-US" sz="4000" smtClean="0"/>
              <a:t>western facades)</a:t>
            </a:r>
            <a:endParaRPr lang="ru-RU" sz="4000" smtClean="0"/>
          </a:p>
        </p:txBody>
      </p:sp>
      <p:sp>
        <p:nvSpPr>
          <p:cNvPr id="21507" name="Текст 2"/>
          <p:cNvSpPr>
            <a:spLocks noGrp="1"/>
          </p:cNvSpPr>
          <p:nvPr>
            <p:ph type="body" idx="1"/>
          </p:nvPr>
        </p:nvSpPr>
        <p:spPr/>
        <p:txBody>
          <a:bodyPr/>
          <a:lstStyle/>
          <a:p>
            <a:pPr eaLnBrk="1" hangingPunct="1"/>
            <a:r>
              <a:rPr lang="en-US" smtClean="0"/>
              <a:t>Westminster Abbey</a:t>
            </a:r>
            <a:endParaRPr lang="ru-RU" smtClean="0"/>
          </a:p>
          <a:p>
            <a:pPr eaLnBrk="1" hangingPunct="1"/>
            <a:endParaRPr lang="ru-RU" smtClean="0"/>
          </a:p>
        </p:txBody>
      </p:sp>
      <p:sp>
        <p:nvSpPr>
          <p:cNvPr id="21508" name="Текст 3"/>
          <p:cNvSpPr>
            <a:spLocks noGrp="1"/>
          </p:cNvSpPr>
          <p:nvPr>
            <p:ph type="body" sz="half" idx="3"/>
          </p:nvPr>
        </p:nvSpPr>
        <p:spPr/>
        <p:txBody>
          <a:bodyPr/>
          <a:lstStyle/>
          <a:p>
            <a:pPr eaLnBrk="1" hangingPunct="1"/>
            <a:r>
              <a:rPr lang="en-US" smtClean="0"/>
              <a:t>Cathédrale Notre-Dame de Paris</a:t>
            </a:r>
            <a:endParaRPr lang="ru-RU" smtClean="0"/>
          </a:p>
          <a:p>
            <a:pPr eaLnBrk="1" hangingPunct="1"/>
            <a:endParaRPr lang="ru-RU" smtClean="0"/>
          </a:p>
        </p:txBody>
      </p:sp>
      <p:pic>
        <p:nvPicPr>
          <p:cNvPr id="21509" name="Picture 2" descr="http://yakub.ucoz.ru/GotKul/Images/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938" y="1471613"/>
            <a:ext cx="2643187"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 descr="Westminster Abbey (Вестминстерское Аббатств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1428750"/>
            <a:ext cx="26670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r>
              <a:rPr lang="en-US" sz="4800" smtClean="0"/>
              <a:t>The Gothic Churches</a:t>
            </a:r>
            <a:r>
              <a:rPr lang="ru-RU" sz="4800" smtClean="0"/>
              <a:t> (</a:t>
            </a:r>
            <a:r>
              <a:rPr lang="en-US" sz="4800" smtClean="0"/>
              <a:t>south facades)</a:t>
            </a:r>
            <a:endParaRPr lang="ru-RU" smtClean="0"/>
          </a:p>
        </p:txBody>
      </p:sp>
      <p:sp>
        <p:nvSpPr>
          <p:cNvPr id="22531" name="Текст 2"/>
          <p:cNvSpPr>
            <a:spLocks noGrp="1"/>
          </p:cNvSpPr>
          <p:nvPr>
            <p:ph type="body" idx="1"/>
          </p:nvPr>
        </p:nvSpPr>
        <p:spPr/>
        <p:txBody>
          <a:bodyPr/>
          <a:lstStyle/>
          <a:p>
            <a:r>
              <a:rPr lang="en-US" smtClean="0"/>
              <a:t>Westminster Abbey</a:t>
            </a:r>
            <a:endParaRPr lang="ru-RU" smtClean="0"/>
          </a:p>
          <a:p>
            <a:endParaRPr lang="ru-RU" smtClean="0"/>
          </a:p>
        </p:txBody>
      </p:sp>
      <p:sp>
        <p:nvSpPr>
          <p:cNvPr id="22532" name="Текст 3"/>
          <p:cNvSpPr>
            <a:spLocks noGrp="1"/>
          </p:cNvSpPr>
          <p:nvPr>
            <p:ph type="body" sz="half" idx="3"/>
          </p:nvPr>
        </p:nvSpPr>
        <p:spPr/>
        <p:txBody>
          <a:bodyPr/>
          <a:lstStyle/>
          <a:p>
            <a:r>
              <a:rPr lang="en-US" smtClean="0"/>
              <a:t>Cathédrale Notre-Dame de Paris</a:t>
            </a:r>
            <a:endParaRPr lang="ru-RU" smtClean="0"/>
          </a:p>
          <a:p>
            <a:endParaRPr lang="ru-RU" smtClean="0"/>
          </a:p>
        </p:txBody>
      </p:sp>
      <p:pic>
        <p:nvPicPr>
          <p:cNvPr id="22533" name="Содержимое 8" descr="040_018.jpg"/>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57200" y="2054225"/>
            <a:ext cx="4040188" cy="2868613"/>
          </a:xfrm>
        </p:spPr>
      </p:pic>
      <p:pic>
        <p:nvPicPr>
          <p:cNvPr id="22534" name="Picture 2" descr="File:Cathédrale Notre-Dame de Paris - Façade Sud.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071688"/>
            <a:ext cx="40036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pPr eaLnBrk="1" hangingPunct="1"/>
            <a:r>
              <a:rPr lang="en-US" smtClean="0"/>
              <a:t>The Gothic Churches</a:t>
            </a:r>
            <a:endParaRPr lang="ru-RU" smtClean="0"/>
          </a:p>
        </p:txBody>
      </p:sp>
      <p:sp>
        <p:nvSpPr>
          <p:cNvPr id="23555" name="Текст 2"/>
          <p:cNvSpPr>
            <a:spLocks noGrp="1"/>
          </p:cNvSpPr>
          <p:nvPr>
            <p:ph type="body" idx="1"/>
          </p:nvPr>
        </p:nvSpPr>
        <p:spPr/>
        <p:txBody>
          <a:bodyPr/>
          <a:lstStyle/>
          <a:p>
            <a:pPr eaLnBrk="1" hangingPunct="1"/>
            <a:r>
              <a:rPr lang="en-US" smtClean="0"/>
              <a:t>Westminster Abbey</a:t>
            </a:r>
            <a:endParaRPr lang="ru-RU" smtClean="0"/>
          </a:p>
        </p:txBody>
      </p:sp>
      <p:sp>
        <p:nvSpPr>
          <p:cNvPr id="23556" name="Текст 3"/>
          <p:cNvSpPr>
            <a:spLocks noGrp="1"/>
          </p:cNvSpPr>
          <p:nvPr>
            <p:ph type="body" sz="half" idx="3"/>
          </p:nvPr>
        </p:nvSpPr>
        <p:spPr/>
        <p:txBody>
          <a:bodyPr/>
          <a:lstStyle/>
          <a:p>
            <a:pPr eaLnBrk="1" hangingPunct="1"/>
            <a:r>
              <a:rPr lang="en-US" smtClean="0"/>
              <a:t>Cathédrale Notre-Dame de Paris</a:t>
            </a:r>
            <a:endParaRPr lang="ru-RU" smtClean="0"/>
          </a:p>
        </p:txBody>
      </p:sp>
      <p:sp>
        <p:nvSpPr>
          <p:cNvPr id="5" name="Содержимое 4"/>
          <p:cNvSpPr>
            <a:spLocks noGrp="1"/>
          </p:cNvSpPr>
          <p:nvPr>
            <p:ph sz="quarter" idx="2"/>
          </p:nvPr>
        </p:nvSpPr>
        <p:spPr>
          <a:xfrm>
            <a:off x="428625" y="1500188"/>
            <a:ext cx="4071938" cy="3941762"/>
          </a:xfrm>
        </p:spPr>
        <p:txBody>
          <a:bodyPr>
            <a:normAutofit fontScale="77500" lnSpcReduction="20000"/>
          </a:bodyPr>
          <a:lstStyle/>
          <a:p>
            <a:pPr marL="420624" indent="-384048" eaLnBrk="1" fontAlgn="auto" hangingPunct="1">
              <a:spcAft>
                <a:spcPts val="0"/>
              </a:spcAft>
              <a:buFont typeface="Wingdings 2"/>
              <a:buChar char=""/>
              <a:defRPr/>
            </a:pPr>
            <a:r>
              <a:rPr lang="en-US" dirty="0" smtClean="0"/>
              <a:t>Was being built between 1245 and 1745.</a:t>
            </a:r>
          </a:p>
          <a:p>
            <a:pPr marL="420624" indent="-384048" eaLnBrk="1" fontAlgn="auto" hangingPunct="1">
              <a:spcAft>
                <a:spcPts val="0"/>
              </a:spcAft>
              <a:buFont typeface="Wingdings 2"/>
              <a:buChar char=""/>
              <a:defRPr/>
            </a:pPr>
            <a:r>
              <a:rPr lang="en-US" dirty="0" smtClean="0"/>
              <a:t>Significance for society: sanctuary of nation, traditional place of coronation and burial site for English monarchs.</a:t>
            </a:r>
          </a:p>
          <a:p>
            <a:pPr marL="420624" indent="-384048" eaLnBrk="1" fontAlgn="auto" hangingPunct="1">
              <a:spcAft>
                <a:spcPts val="0"/>
              </a:spcAft>
              <a:buFont typeface="Wingdings 2"/>
              <a:buChar char=""/>
              <a:defRPr/>
            </a:pPr>
            <a:r>
              <a:rPr lang="en-US" dirty="0" smtClean="0"/>
              <a:t>Mainly gothic structure.</a:t>
            </a:r>
          </a:p>
          <a:p>
            <a:pPr marL="420624" indent="-384048" eaLnBrk="1" fontAlgn="auto" hangingPunct="1">
              <a:spcAft>
                <a:spcPts val="0"/>
              </a:spcAft>
              <a:buFont typeface="Wingdings 2"/>
              <a:buChar char=""/>
              <a:defRPr/>
            </a:pPr>
            <a:r>
              <a:rPr lang="en-US" dirty="0" smtClean="0"/>
              <a:t>Contribution in it’s building was made by Henry III and many architectures as Wren.</a:t>
            </a:r>
            <a:endParaRPr lang="ru-RU" dirty="0" smtClean="0"/>
          </a:p>
          <a:p>
            <a:pPr marL="420624" indent="-384048" eaLnBrk="1" fontAlgn="auto" hangingPunct="1">
              <a:spcAft>
                <a:spcPts val="0"/>
              </a:spcAft>
              <a:buFont typeface="Wingdings 2"/>
              <a:buChar char=""/>
              <a:defRPr/>
            </a:pPr>
            <a:r>
              <a:rPr lang="en-US" dirty="0" smtClean="0"/>
              <a:t>Overall dimensions:</a:t>
            </a:r>
          </a:p>
          <a:p>
            <a:pPr marL="722376" lvl="1" indent="-274320" eaLnBrk="1" fontAlgn="auto" hangingPunct="1">
              <a:spcAft>
                <a:spcPts val="0"/>
              </a:spcAft>
              <a:buFont typeface="Wingdings 2"/>
              <a:buChar char=""/>
              <a:defRPr/>
            </a:pPr>
            <a:r>
              <a:rPr lang="en-US" dirty="0" smtClean="0"/>
              <a:t>Length: 156 meters,</a:t>
            </a:r>
          </a:p>
          <a:p>
            <a:pPr marL="722376" lvl="1" indent="-274320" eaLnBrk="1" fontAlgn="auto" hangingPunct="1">
              <a:spcAft>
                <a:spcPts val="0"/>
              </a:spcAft>
              <a:buFont typeface="Wingdings 2"/>
              <a:buChar char=""/>
              <a:defRPr/>
            </a:pPr>
            <a:r>
              <a:rPr lang="en-US" dirty="0" smtClean="0"/>
              <a:t>Width: 70 meters,</a:t>
            </a:r>
          </a:p>
          <a:p>
            <a:pPr marL="722376" lvl="1" indent="-274320" eaLnBrk="1" fontAlgn="auto" hangingPunct="1">
              <a:spcAft>
                <a:spcPts val="0"/>
              </a:spcAft>
              <a:buFont typeface="Wingdings 2"/>
              <a:buChar char=""/>
              <a:defRPr/>
            </a:pPr>
            <a:r>
              <a:rPr lang="en-US" dirty="0" smtClean="0"/>
              <a:t>Height: 31 meters,</a:t>
            </a:r>
          </a:p>
          <a:p>
            <a:pPr marL="722376" lvl="1" indent="-274320" eaLnBrk="1" fontAlgn="auto" hangingPunct="1">
              <a:spcAft>
                <a:spcPts val="0"/>
              </a:spcAft>
              <a:buFont typeface="Wingdings 2"/>
              <a:buChar char=""/>
              <a:defRPr/>
            </a:pPr>
            <a:r>
              <a:rPr lang="en-US" dirty="0" smtClean="0"/>
              <a:t>Towers’ height: 69 meters</a:t>
            </a:r>
            <a:endParaRPr lang="ru-RU" dirty="0"/>
          </a:p>
        </p:txBody>
      </p:sp>
      <p:sp>
        <p:nvSpPr>
          <p:cNvPr id="6" name="Содержимое 5"/>
          <p:cNvSpPr>
            <a:spLocks noGrp="1"/>
          </p:cNvSpPr>
          <p:nvPr>
            <p:ph sz="quarter" idx="4"/>
          </p:nvPr>
        </p:nvSpPr>
        <p:spPr>
          <a:xfrm>
            <a:off x="4645025" y="1517650"/>
            <a:ext cx="4041775" cy="3941763"/>
          </a:xfrm>
        </p:spPr>
        <p:txBody>
          <a:bodyPr>
            <a:normAutofit fontScale="77500" lnSpcReduction="20000"/>
          </a:bodyPr>
          <a:lstStyle/>
          <a:p>
            <a:pPr marL="420624" indent="-384048" eaLnBrk="1" fontAlgn="auto" hangingPunct="1">
              <a:spcAft>
                <a:spcPts val="0"/>
              </a:spcAft>
              <a:buFont typeface="Wingdings 2"/>
              <a:buChar char=""/>
              <a:defRPr/>
            </a:pPr>
            <a:r>
              <a:rPr lang="en-US" dirty="0" smtClean="0"/>
              <a:t>Was being built between 1163 and 1345.</a:t>
            </a:r>
          </a:p>
          <a:p>
            <a:pPr marL="420624" indent="-384048" eaLnBrk="1" fontAlgn="auto" hangingPunct="1">
              <a:spcAft>
                <a:spcPts val="0"/>
              </a:spcAft>
              <a:buFont typeface="Wingdings 2"/>
              <a:buChar char=""/>
              <a:defRPr/>
            </a:pPr>
            <a:r>
              <a:rPr lang="en-US" dirty="0" smtClean="0"/>
              <a:t>Significance for society: “heart” of Paris, place of coronation, wedding ceremonies and burial site for French monarchs.</a:t>
            </a:r>
          </a:p>
          <a:p>
            <a:pPr marL="420624" indent="-384048" eaLnBrk="1" fontAlgn="auto" hangingPunct="1">
              <a:spcAft>
                <a:spcPts val="0"/>
              </a:spcAft>
              <a:buFont typeface="Wingdings 2"/>
              <a:buChar char=""/>
              <a:defRPr/>
            </a:pPr>
            <a:r>
              <a:rPr lang="en-US" dirty="0" smtClean="0"/>
              <a:t>Gothic structure with elements of roman style.</a:t>
            </a:r>
          </a:p>
          <a:p>
            <a:pPr marL="420624" indent="-384048" eaLnBrk="1" fontAlgn="auto" hangingPunct="1">
              <a:spcAft>
                <a:spcPts val="0"/>
              </a:spcAft>
              <a:buFont typeface="Wingdings 2"/>
              <a:buChar char=""/>
              <a:defRPr/>
            </a:pPr>
            <a:r>
              <a:rPr lang="en-US" dirty="0" smtClean="0"/>
              <a:t>Many architectures took part in it’s building.</a:t>
            </a:r>
          </a:p>
          <a:p>
            <a:pPr marL="420624" indent="-384048" eaLnBrk="1" fontAlgn="auto" hangingPunct="1">
              <a:spcAft>
                <a:spcPts val="0"/>
              </a:spcAft>
              <a:buFont typeface="Wingdings 2"/>
              <a:buChar char=""/>
              <a:defRPr/>
            </a:pPr>
            <a:r>
              <a:rPr lang="en-US" dirty="0" smtClean="0"/>
              <a:t>Overall dimensions:</a:t>
            </a:r>
          </a:p>
          <a:p>
            <a:pPr marL="722376" lvl="1" indent="-274320" eaLnBrk="1" fontAlgn="auto" hangingPunct="1">
              <a:spcAft>
                <a:spcPts val="0"/>
              </a:spcAft>
              <a:buFont typeface="Wingdings 2"/>
              <a:buChar char=""/>
              <a:defRPr/>
            </a:pPr>
            <a:r>
              <a:rPr lang="en-US" dirty="0" smtClean="0"/>
              <a:t>Length: 130 meters,</a:t>
            </a:r>
          </a:p>
          <a:p>
            <a:pPr marL="722376" lvl="1" indent="-274320" eaLnBrk="1" fontAlgn="auto" hangingPunct="1">
              <a:spcAft>
                <a:spcPts val="0"/>
              </a:spcAft>
              <a:buFont typeface="Wingdings 2"/>
              <a:buChar char=""/>
              <a:defRPr/>
            </a:pPr>
            <a:r>
              <a:rPr lang="en-US" dirty="0" smtClean="0"/>
              <a:t>Width: 48 meters,</a:t>
            </a:r>
          </a:p>
          <a:p>
            <a:pPr marL="722376" lvl="1" indent="-274320" eaLnBrk="1" fontAlgn="auto" hangingPunct="1">
              <a:spcAft>
                <a:spcPts val="0"/>
              </a:spcAft>
              <a:buFont typeface="Wingdings 2"/>
              <a:buChar char=""/>
              <a:defRPr/>
            </a:pPr>
            <a:r>
              <a:rPr lang="en-US" dirty="0" smtClean="0"/>
              <a:t>Height: 35 meters,</a:t>
            </a:r>
          </a:p>
          <a:p>
            <a:pPr marL="722376" lvl="1" indent="-274320" eaLnBrk="1" fontAlgn="auto" hangingPunct="1">
              <a:spcAft>
                <a:spcPts val="0"/>
              </a:spcAft>
              <a:buFont typeface="Wingdings 2"/>
              <a:buChar char=""/>
              <a:defRPr/>
            </a:pPr>
            <a:r>
              <a:rPr lang="en-US" dirty="0" smtClean="0"/>
              <a:t>Towers’ height: 69 meters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4"/>
          <p:cNvSpPr>
            <a:spLocks noGrp="1"/>
          </p:cNvSpPr>
          <p:nvPr>
            <p:ph type="title"/>
          </p:nvPr>
        </p:nvSpPr>
        <p:spPr/>
        <p:txBody>
          <a:bodyPr/>
          <a:lstStyle/>
          <a:p>
            <a:pPr eaLnBrk="1" hangingPunct="1"/>
            <a:r>
              <a:rPr lang="en-US" smtClean="0"/>
              <a:t>Gothic and Roman style in one.</a:t>
            </a:r>
            <a:endParaRPr lang="ru-RU" smtClean="0"/>
          </a:p>
        </p:txBody>
      </p:sp>
      <p:sp>
        <p:nvSpPr>
          <p:cNvPr id="24579" name="Текст 5"/>
          <p:cNvSpPr>
            <a:spLocks noGrp="1"/>
          </p:cNvSpPr>
          <p:nvPr>
            <p:ph type="body" idx="1"/>
          </p:nvPr>
        </p:nvSpPr>
        <p:spPr/>
        <p:txBody>
          <a:bodyPr/>
          <a:lstStyle/>
          <a:p>
            <a:pPr eaLnBrk="1" hangingPunct="1"/>
            <a:r>
              <a:rPr lang="en-US" smtClean="0"/>
              <a:t>St Paul's Cathedral</a:t>
            </a:r>
            <a:endParaRPr lang="ru-RU" smtClean="0"/>
          </a:p>
          <a:p>
            <a:pPr eaLnBrk="1" hangingPunct="1"/>
            <a:endParaRPr lang="ru-RU" smtClean="0"/>
          </a:p>
        </p:txBody>
      </p:sp>
      <p:sp>
        <p:nvSpPr>
          <p:cNvPr id="24580" name="Текст 7"/>
          <p:cNvSpPr>
            <a:spLocks noGrp="1"/>
          </p:cNvSpPr>
          <p:nvPr>
            <p:ph type="body" sz="half" idx="3"/>
          </p:nvPr>
        </p:nvSpPr>
        <p:spPr/>
        <p:txBody>
          <a:bodyPr/>
          <a:lstStyle/>
          <a:p>
            <a:pPr eaLnBrk="1" hangingPunct="1"/>
            <a:r>
              <a:rPr lang="fr-FR" smtClean="0"/>
              <a:t>Basilique du Sacré-Cœur</a:t>
            </a:r>
            <a:endParaRPr lang="ru-RU" smtClean="0"/>
          </a:p>
          <a:p>
            <a:pPr eaLnBrk="1" hangingPunct="1"/>
            <a:endParaRPr lang="ru-RU" smtClean="0"/>
          </a:p>
        </p:txBody>
      </p:sp>
      <p:pic>
        <p:nvPicPr>
          <p:cNvPr id="24581" name="Picture 2" descr="http://go2travel.com.ua/uploads/posts/2008-12/1229526235_pavel-c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928813"/>
            <a:ext cx="41529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4" descr="http://www.rozov.de/images/foto/SANY00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928813"/>
            <a:ext cx="41433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pPr eaLnBrk="1" hangingPunct="1"/>
            <a:r>
              <a:rPr lang="en-US" smtClean="0"/>
              <a:t>Gothic and Roman style in one.</a:t>
            </a:r>
            <a:endParaRPr lang="ru-RU" smtClean="0"/>
          </a:p>
        </p:txBody>
      </p:sp>
      <p:sp>
        <p:nvSpPr>
          <p:cNvPr id="25603" name="Текст 2"/>
          <p:cNvSpPr>
            <a:spLocks noGrp="1"/>
          </p:cNvSpPr>
          <p:nvPr>
            <p:ph type="body" idx="1"/>
          </p:nvPr>
        </p:nvSpPr>
        <p:spPr/>
        <p:txBody>
          <a:bodyPr/>
          <a:lstStyle/>
          <a:p>
            <a:pPr eaLnBrk="1" hangingPunct="1"/>
            <a:r>
              <a:rPr lang="en-US" smtClean="0"/>
              <a:t>St Paul's Cathedral</a:t>
            </a:r>
            <a:endParaRPr lang="ru-RU" smtClean="0"/>
          </a:p>
        </p:txBody>
      </p:sp>
      <p:sp>
        <p:nvSpPr>
          <p:cNvPr id="25604" name="Текст 3"/>
          <p:cNvSpPr>
            <a:spLocks noGrp="1"/>
          </p:cNvSpPr>
          <p:nvPr>
            <p:ph type="body" sz="half" idx="3"/>
          </p:nvPr>
        </p:nvSpPr>
        <p:spPr/>
        <p:txBody>
          <a:bodyPr/>
          <a:lstStyle/>
          <a:p>
            <a:pPr eaLnBrk="1" hangingPunct="1"/>
            <a:r>
              <a:rPr lang="fr-FR" smtClean="0"/>
              <a:t>Basilique du Sacré-Cœur</a:t>
            </a:r>
            <a:endParaRPr lang="ru-RU" smtClean="0"/>
          </a:p>
        </p:txBody>
      </p:sp>
      <p:sp>
        <p:nvSpPr>
          <p:cNvPr id="5" name="Содержимое 4"/>
          <p:cNvSpPr>
            <a:spLocks noGrp="1"/>
          </p:cNvSpPr>
          <p:nvPr>
            <p:ph sz="quarter" idx="2"/>
          </p:nvPr>
        </p:nvSpPr>
        <p:spPr>
          <a:xfrm>
            <a:off x="457200" y="1517650"/>
            <a:ext cx="4040188" cy="3941763"/>
          </a:xfrm>
        </p:spPr>
        <p:txBody>
          <a:bodyPr>
            <a:normAutofit fontScale="85000" lnSpcReduction="20000"/>
          </a:bodyPr>
          <a:lstStyle/>
          <a:p>
            <a:pPr marL="420624" indent="-384048" eaLnBrk="1" fontAlgn="auto" hangingPunct="1">
              <a:spcAft>
                <a:spcPts val="0"/>
              </a:spcAft>
              <a:buFont typeface="Wingdings 2"/>
              <a:buChar char=""/>
              <a:defRPr/>
            </a:pPr>
            <a:r>
              <a:rPr lang="en-US" dirty="0" smtClean="0"/>
              <a:t>Was being built between 1675 and 1708.</a:t>
            </a:r>
          </a:p>
          <a:p>
            <a:pPr marL="420624" indent="-384048" eaLnBrk="1" fontAlgn="auto" hangingPunct="1">
              <a:spcAft>
                <a:spcPts val="0"/>
              </a:spcAft>
              <a:buFont typeface="Wingdings 2"/>
              <a:buChar char=""/>
              <a:defRPr/>
            </a:pPr>
            <a:r>
              <a:rPr lang="en-US" dirty="0" smtClean="0"/>
              <a:t>Christopher Wren's project.</a:t>
            </a:r>
          </a:p>
          <a:p>
            <a:pPr marL="420624" indent="-384048" eaLnBrk="1" fontAlgn="auto" hangingPunct="1">
              <a:spcAft>
                <a:spcPts val="0"/>
              </a:spcAft>
              <a:buFont typeface="Wingdings 2"/>
              <a:buChar char=""/>
              <a:defRPr/>
            </a:pPr>
            <a:r>
              <a:rPr lang="en-US" dirty="0" smtClean="0"/>
              <a:t>Significance for society: it’s the seat of the Bishop of London</a:t>
            </a:r>
          </a:p>
          <a:p>
            <a:pPr marL="420624" indent="-384048" eaLnBrk="1" fontAlgn="auto" hangingPunct="1">
              <a:spcAft>
                <a:spcPts val="0"/>
              </a:spcAft>
              <a:buFont typeface="Wingdings 2"/>
              <a:buChar char=""/>
              <a:defRPr/>
            </a:pPr>
            <a:r>
              <a:rPr lang="en-US" dirty="0" smtClean="0"/>
              <a:t>Situated on Ludgate Hill, in the City of London.</a:t>
            </a:r>
          </a:p>
          <a:p>
            <a:pPr marL="420624" indent="-384048" eaLnBrk="1" fontAlgn="auto" hangingPunct="1">
              <a:spcAft>
                <a:spcPts val="0"/>
              </a:spcAft>
              <a:buFont typeface="Wingdings 2"/>
              <a:buChar char=""/>
              <a:defRPr/>
            </a:pPr>
            <a:r>
              <a:rPr lang="en-US" dirty="0" smtClean="0"/>
              <a:t>Has two towers and one dome.</a:t>
            </a:r>
          </a:p>
          <a:p>
            <a:pPr marL="420624" indent="-384048" eaLnBrk="1" fontAlgn="auto" hangingPunct="1">
              <a:spcAft>
                <a:spcPts val="0"/>
              </a:spcAft>
              <a:buFont typeface="Wingdings 2"/>
              <a:buChar char=""/>
              <a:defRPr/>
            </a:pPr>
            <a:r>
              <a:rPr lang="en-US" dirty="0" smtClean="0"/>
              <a:t>Overall dimensions:</a:t>
            </a:r>
          </a:p>
          <a:p>
            <a:pPr marL="722376" lvl="1" indent="-274320" eaLnBrk="1" fontAlgn="auto" hangingPunct="1">
              <a:spcAft>
                <a:spcPts val="0"/>
              </a:spcAft>
              <a:buFont typeface="Wingdings 2"/>
              <a:buChar char=""/>
              <a:defRPr/>
            </a:pPr>
            <a:r>
              <a:rPr lang="en-US" dirty="0" smtClean="0"/>
              <a:t>Length: 180 meters,</a:t>
            </a:r>
          </a:p>
          <a:p>
            <a:pPr marL="722376" lvl="1" indent="-274320" eaLnBrk="1" fontAlgn="auto" hangingPunct="1">
              <a:spcAft>
                <a:spcPts val="0"/>
              </a:spcAft>
              <a:buFont typeface="Wingdings 2"/>
              <a:buChar char=""/>
              <a:defRPr/>
            </a:pPr>
            <a:r>
              <a:rPr lang="en-US" dirty="0" smtClean="0"/>
              <a:t>Width: 30 meters,</a:t>
            </a:r>
          </a:p>
          <a:p>
            <a:pPr marL="722376" lvl="1" indent="-274320" eaLnBrk="1" fontAlgn="auto" hangingPunct="1">
              <a:spcAft>
                <a:spcPts val="0"/>
              </a:spcAft>
              <a:buFont typeface="Wingdings 2"/>
              <a:buChar char=""/>
              <a:defRPr/>
            </a:pPr>
            <a:r>
              <a:rPr lang="en-US" dirty="0" smtClean="0"/>
              <a:t>Height: 108 meters.</a:t>
            </a:r>
          </a:p>
        </p:txBody>
      </p:sp>
      <p:sp>
        <p:nvSpPr>
          <p:cNvPr id="6" name="Содержимое 5"/>
          <p:cNvSpPr>
            <a:spLocks noGrp="1"/>
          </p:cNvSpPr>
          <p:nvPr>
            <p:ph sz="quarter" idx="4"/>
          </p:nvPr>
        </p:nvSpPr>
        <p:spPr>
          <a:xfrm>
            <a:off x="4645025" y="1517650"/>
            <a:ext cx="4041775" cy="3941763"/>
          </a:xfrm>
        </p:spPr>
        <p:txBody>
          <a:bodyPr>
            <a:normAutofit fontScale="77500" lnSpcReduction="20000"/>
          </a:bodyPr>
          <a:lstStyle/>
          <a:p>
            <a:pPr marL="420624" indent="-384048" eaLnBrk="1" fontAlgn="auto" hangingPunct="1">
              <a:spcAft>
                <a:spcPts val="0"/>
              </a:spcAft>
              <a:buFont typeface="Wingdings 2"/>
              <a:buChar char=""/>
              <a:defRPr/>
            </a:pPr>
            <a:r>
              <a:rPr lang="en-US" dirty="0" smtClean="0"/>
              <a:t>Was being built between 1876 and 1910.</a:t>
            </a:r>
          </a:p>
          <a:p>
            <a:pPr marL="420624" indent="-384048" eaLnBrk="1" fontAlgn="auto" hangingPunct="1">
              <a:spcAft>
                <a:spcPts val="0"/>
              </a:spcAft>
              <a:buFont typeface="Wingdings 2"/>
              <a:buChar char=""/>
              <a:defRPr/>
            </a:pPr>
            <a:r>
              <a:rPr lang="en-US" dirty="0" smtClean="0"/>
              <a:t>Abady’s project.</a:t>
            </a:r>
          </a:p>
          <a:p>
            <a:pPr marL="420624" indent="-384048" eaLnBrk="1" fontAlgn="auto" hangingPunct="1">
              <a:spcAft>
                <a:spcPts val="0"/>
              </a:spcAft>
              <a:buFont typeface="Wingdings 2"/>
              <a:buChar char=""/>
              <a:defRPr/>
            </a:pPr>
            <a:r>
              <a:rPr lang="en-US" dirty="0" smtClean="0"/>
              <a:t>Significance for society: was built in memory of victims of  Franco-Prussian War.</a:t>
            </a:r>
          </a:p>
          <a:p>
            <a:pPr marL="420624" indent="-384048" eaLnBrk="1" fontAlgn="auto" hangingPunct="1">
              <a:spcAft>
                <a:spcPts val="0"/>
              </a:spcAft>
              <a:buFont typeface="Wingdings 2"/>
              <a:buChar char=""/>
              <a:defRPr/>
            </a:pPr>
            <a:r>
              <a:rPr lang="en-US" dirty="0" smtClean="0"/>
              <a:t>Situated at the summit of the butte Montmartre, the highest point in Paris.</a:t>
            </a:r>
          </a:p>
          <a:p>
            <a:pPr marL="420624" indent="-384048" eaLnBrk="1" fontAlgn="auto" hangingPunct="1">
              <a:spcAft>
                <a:spcPts val="0"/>
              </a:spcAft>
              <a:buFont typeface="Wingdings 2"/>
              <a:buChar char=""/>
              <a:defRPr/>
            </a:pPr>
            <a:r>
              <a:rPr lang="en-US" dirty="0" smtClean="0"/>
              <a:t>Has one tower and five domes. </a:t>
            </a:r>
          </a:p>
          <a:p>
            <a:pPr marL="420624" indent="-384048" eaLnBrk="1" fontAlgn="auto" hangingPunct="1">
              <a:spcAft>
                <a:spcPts val="0"/>
              </a:spcAft>
              <a:buFont typeface="Wingdings 2"/>
              <a:buChar char=""/>
              <a:defRPr/>
            </a:pPr>
            <a:r>
              <a:rPr lang="en-US" dirty="0" smtClean="0"/>
              <a:t>Overall dimensions:</a:t>
            </a:r>
          </a:p>
          <a:p>
            <a:pPr marL="722376" lvl="1" indent="-274320" eaLnBrk="1" fontAlgn="auto" hangingPunct="1">
              <a:spcAft>
                <a:spcPts val="0"/>
              </a:spcAft>
              <a:buFont typeface="Wingdings 2"/>
              <a:buChar char=""/>
              <a:defRPr/>
            </a:pPr>
            <a:r>
              <a:rPr lang="en-US" dirty="0" smtClean="0"/>
              <a:t>Length: 85 meters,</a:t>
            </a:r>
          </a:p>
          <a:p>
            <a:pPr marL="722376" lvl="1" indent="-274320" eaLnBrk="1" fontAlgn="auto" hangingPunct="1">
              <a:spcAft>
                <a:spcPts val="0"/>
              </a:spcAft>
              <a:buFont typeface="Wingdings 2"/>
              <a:buChar char=""/>
              <a:defRPr/>
            </a:pPr>
            <a:r>
              <a:rPr lang="en-US" dirty="0" smtClean="0"/>
              <a:t>Width: 35 meters,</a:t>
            </a:r>
          </a:p>
          <a:p>
            <a:pPr marL="722376" lvl="1" indent="-274320" eaLnBrk="1" fontAlgn="auto" hangingPunct="1">
              <a:spcAft>
                <a:spcPts val="0"/>
              </a:spcAft>
              <a:buFont typeface="Wingdings 2"/>
              <a:buChar char=""/>
              <a:defRPr/>
            </a:pPr>
            <a:r>
              <a:rPr lang="en-US" dirty="0" smtClean="0"/>
              <a:t>Height: 83 meters.</a:t>
            </a:r>
          </a:p>
          <a:p>
            <a:pPr marL="420624" indent="-384048" eaLnBrk="1" fontAlgn="auto" hangingPunct="1">
              <a:spcAft>
                <a:spcPts val="0"/>
              </a:spcAft>
              <a:buFont typeface="Wingdings 2"/>
              <a:buChar char=""/>
              <a:defRPr/>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pPr eaLnBrk="1" hangingPunct="1"/>
            <a:r>
              <a:rPr lang="en-US" smtClean="0"/>
              <a:t>Table of contents</a:t>
            </a:r>
            <a:endParaRPr lang="ru-RU" smtClean="0"/>
          </a:p>
        </p:txBody>
      </p:sp>
      <p:sp>
        <p:nvSpPr>
          <p:cNvPr id="8195" name="Содержимое 2"/>
          <p:cNvSpPr>
            <a:spLocks noGrp="1"/>
          </p:cNvSpPr>
          <p:nvPr>
            <p:ph idx="1"/>
          </p:nvPr>
        </p:nvSpPr>
        <p:spPr/>
        <p:txBody>
          <a:bodyPr/>
          <a:lstStyle/>
          <a:p>
            <a:pPr eaLnBrk="1" hangingPunct="1">
              <a:buFont typeface="Wingdings 2" pitchFamily="18" charset="2"/>
              <a:buNone/>
            </a:pPr>
            <a:r>
              <a:rPr lang="en-US" sz="2000" i="1" smtClean="0"/>
              <a:t>Churches of London:</a:t>
            </a:r>
          </a:p>
          <a:p>
            <a:pPr eaLnBrk="1" hangingPunct="1"/>
            <a:r>
              <a:rPr lang="en-US" sz="2000" smtClean="0">
                <a:hlinkClick r:id="rId2" action="ppaction://hlinksldjump"/>
              </a:rPr>
              <a:t>St Paul's Cathedral</a:t>
            </a:r>
            <a:r>
              <a:rPr lang="en-US" sz="2000" smtClean="0"/>
              <a:t> </a:t>
            </a:r>
            <a:r>
              <a:rPr lang="en-US" sz="1600" i="1" smtClean="0">
                <a:hlinkClick r:id="rId3" action="ppaction://hlinksldjump"/>
              </a:rPr>
              <a:t>(</a:t>
            </a:r>
            <a:r>
              <a:rPr lang="en-US" sz="1400" i="1" smtClean="0">
                <a:hlinkClick r:id="rId3" action="ppaction://hlinksldjump"/>
              </a:rPr>
              <a:t>pictures)</a:t>
            </a:r>
            <a:endParaRPr lang="en-US" sz="1400" i="1" smtClean="0"/>
          </a:p>
          <a:p>
            <a:pPr eaLnBrk="1" hangingPunct="1"/>
            <a:r>
              <a:rPr lang="en-US" sz="2000" smtClean="0">
                <a:hlinkClick r:id="rId4" action="ppaction://hlinksldjump"/>
              </a:rPr>
              <a:t>Westminster</a:t>
            </a:r>
            <a:r>
              <a:rPr lang="en-US" sz="2000" i="1" smtClean="0">
                <a:hlinkClick r:id="rId4" action="ppaction://hlinksldjump"/>
              </a:rPr>
              <a:t> </a:t>
            </a:r>
            <a:r>
              <a:rPr lang="en-US" sz="2000" smtClean="0">
                <a:hlinkClick r:id="rId4" action="ppaction://hlinksldjump"/>
              </a:rPr>
              <a:t>Abbey</a:t>
            </a:r>
            <a:r>
              <a:rPr lang="en-US" sz="2000" i="1" smtClean="0"/>
              <a:t> </a:t>
            </a:r>
            <a:r>
              <a:rPr lang="en-US" sz="1600" i="1" smtClean="0">
                <a:hlinkClick r:id="rId5" action="ppaction://hlinksldjump"/>
              </a:rPr>
              <a:t>(</a:t>
            </a:r>
            <a:r>
              <a:rPr lang="en-US" sz="1400" i="1" smtClean="0">
                <a:hlinkClick r:id="rId5" action="ppaction://hlinksldjump"/>
              </a:rPr>
              <a:t>pictures)</a:t>
            </a:r>
            <a:endParaRPr lang="en-US" sz="1400" i="1" smtClean="0"/>
          </a:p>
          <a:p>
            <a:pPr eaLnBrk="1" hangingPunct="1"/>
            <a:r>
              <a:rPr lang="en-US" sz="2000" smtClean="0">
                <a:hlinkClick r:id="rId6" action="ppaction://hlinksldjump"/>
              </a:rPr>
              <a:t>Westminster Cathedral</a:t>
            </a:r>
            <a:r>
              <a:rPr lang="en-US" sz="2000" smtClean="0"/>
              <a:t> </a:t>
            </a:r>
            <a:r>
              <a:rPr lang="en-US" sz="1600" i="1" smtClean="0">
                <a:hlinkClick r:id="rId7" action="ppaction://hlinksldjump"/>
              </a:rPr>
              <a:t>(</a:t>
            </a:r>
            <a:r>
              <a:rPr lang="en-US" sz="1400" i="1" smtClean="0">
                <a:hlinkClick r:id="rId7" action="ppaction://hlinksldjump"/>
              </a:rPr>
              <a:t>pictures)</a:t>
            </a:r>
            <a:endParaRPr lang="en-US" sz="1400" i="1" smtClean="0"/>
          </a:p>
          <a:p>
            <a:pPr eaLnBrk="1" hangingPunct="1">
              <a:buFont typeface="Wingdings 2" pitchFamily="18" charset="2"/>
              <a:buNone/>
            </a:pPr>
            <a:r>
              <a:rPr lang="en-US" sz="2000" i="1" smtClean="0"/>
              <a:t>Churches of Paris:</a:t>
            </a:r>
          </a:p>
          <a:p>
            <a:pPr eaLnBrk="1" hangingPunct="1"/>
            <a:r>
              <a:rPr lang="en-US" sz="2000" smtClean="0">
                <a:hlinkClick r:id="rId8" action="ppaction://hlinksldjump"/>
              </a:rPr>
              <a:t>Cathédrale Notre-Dame de Paris</a:t>
            </a:r>
            <a:r>
              <a:rPr lang="en-US" sz="2000" smtClean="0"/>
              <a:t> </a:t>
            </a:r>
            <a:r>
              <a:rPr lang="en-US" sz="1400" i="1" smtClean="0">
                <a:hlinkClick r:id="rId9" action="ppaction://hlinksldjump"/>
              </a:rPr>
              <a:t>(pictures)</a:t>
            </a:r>
            <a:endParaRPr lang="en-US" sz="1400" i="1" smtClean="0"/>
          </a:p>
          <a:p>
            <a:pPr eaLnBrk="1" hangingPunct="1"/>
            <a:r>
              <a:rPr lang="fr-FR" sz="2000" smtClean="0">
                <a:hlinkClick r:id="rId10" action="ppaction://hlinksldjump"/>
              </a:rPr>
              <a:t>Basilique du Sacré-Cœur</a:t>
            </a:r>
            <a:r>
              <a:rPr lang="fr-FR" sz="2000" i="1" smtClean="0"/>
              <a:t> </a:t>
            </a:r>
            <a:r>
              <a:rPr lang="en-US" sz="1400" i="1" smtClean="0">
                <a:hlinkClick r:id="rId11" action="ppaction://hlinksldjump"/>
              </a:rPr>
              <a:t>(pictures)</a:t>
            </a:r>
            <a:endParaRPr lang="fr-FR" sz="1400" i="1" smtClean="0"/>
          </a:p>
          <a:p>
            <a:pPr eaLnBrk="1" hangingPunct="1"/>
            <a:r>
              <a:rPr lang="en-US" sz="2000" smtClean="0">
                <a:hlinkClick r:id="rId12" action="ppaction://hlinksldjump"/>
              </a:rPr>
              <a:t>Sainte-Chapelle</a:t>
            </a:r>
            <a:r>
              <a:rPr lang="en-US" sz="2000" i="1" smtClean="0"/>
              <a:t> </a:t>
            </a:r>
            <a:r>
              <a:rPr lang="en-US" sz="1400" i="1" smtClean="0">
                <a:hlinkClick r:id="rId13" action="ppaction://hlinksldjump"/>
              </a:rPr>
              <a:t>(pictures)</a:t>
            </a:r>
            <a:endParaRPr lang="en-US" sz="1400" i="1" smtClean="0"/>
          </a:p>
          <a:p>
            <a:pPr eaLnBrk="1" hangingPunct="1">
              <a:buFont typeface="Wingdings 2" pitchFamily="18" charset="2"/>
              <a:buNone/>
            </a:pPr>
            <a:r>
              <a:rPr lang="en-US" sz="2000" i="1" smtClean="0"/>
              <a:t>Comparing English and French churches:</a:t>
            </a:r>
          </a:p>
          <a:p>
            <a:pPr eaLnBrk="1" hangingPunct="1"/>
            <a:r>
              <a:rPr lang="en-US" sz="2000" smtClean="0">
                <a:hlinkClick r:id="rId14" action="ppaction://hlinksldjump"/>
              </a:rPr>
              <a:t>The Gothic Churches</a:t>
            </a:r>
            <a:r>
              <a:rPr lang="en-US" sz="2000" smtClean="0"/>
              <a:t> </a:t>
            </a:r>
            <a:r>
              <a:rPr lang="en-US" sz="1400" i="1" smtClean="0">
                <a:hlinkClick r:id="rId15" action="ppaction://hlinksldjump"/>
              </a:rPr>
              <a:t>(pictures)</a:t>
            </a:r>
            <a:endParaRPr lang="en-US" sz="1400" i="1" smtClean="0"/>
          </a:p>
          <a:p>
            <a:pPr eaLnBrk="1" hangingPunct="1"/>
            <a:r>
              <a:rPr lang="en-US" sz="2000" smtClean="0">
                <a:hlinkClick r:id="rId16" action="ppaction://hlinksldjump"/>
              </a:rPr>
              <a:t>Gothic and Roman style in one</a:t>
            </a:r>
            <a:r>
              <a:rPr lang="en-US" sz="2000" smtClean="0"/>
              <a:t> </a:t>
            </a:r>
            <a:r>
              <a:rPr lang="en-US" sz="1400" i="1" smtClean="0">
                <a:hlinkClick r:id="rId17" action="ppaction://hlinksldjump"/>
              </a:rPr>
              <a:t>(pictures)</a:t>
            </a:r>
            <a:endParaRPr lang="en-US" sz="1400" i="1" smtClean="0"/>
          </a:p>
          <a:p>
            <a:pPr eaLnBrk="1" hangingPunct="1"/>
            <a:r>
              <a:rPr lang="en-US" sz="2000" smtClean="0">
                <a:hlinkClick r:id="rId18" action="ppaction://hlinksldjump"/>
              </a:rPr>
              <a:t>Different from all</a:t>
            </a:r>
            <a:endParaRPr lang="ru-RU" sz="20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pPr eaLnBrk="1" hangingPunct="1"/>
            <a:r>
              <a:rPr lang="en-US" smtClean="0"/>
              <a:t>Different from all.</a:t>
            </a:r>
            <a:endParaRPr lang="ru-RU" smtClean="0"/>
          </a:p>
        </p:txBody>
      </p:sp>
      <p:sp>
        <p:nvSpPr>
          <p:cNvPr id="26627" name="Текст 2"/>
          <p:cNvSpPr>
            <a:spLocks noGrp="1"/>
          </p:cNvSpPr>
          <p:nvPr>
            <p:ph type="body" idx="1"/>
          </p:nvPr>
        </p:nvSpPr>
        <p:spPr/>
        <p:txBody>
          <a:bodyPr/>
          <a:lstStyle/>
          <a:p>
            <a:pPr eaLnBrk="1" hangingPunct="1"/>
            <a:r>
              <a:rPr lang="en-US" smtClean="0"/>
              <a:t>Westminster Cathedral</a:t>
            </a:r>
            <a:endParaRPr lang="ru-RU" smtClean="0"/>
          </a:p>
        </p:txBody>
      </p:sp>
      <p:sp>
        <p:nvSpPr>
          <p:cNvPr id="26628" name="Текст 3"/>
          <p:cNvSpPr>
            <a:spLocks noGrp="1"/>
          </p:cNvSpPr>
          <p:nvPr>
            <p:ph type="body" sz="half" idx="3"/>
          </p:nvPr>
        </p:nvSpPr>
        <p:spPr/>
        <p:txBody>
          <a:bodyPr/>
          <a:lstStyle/>
          <a:p>
            <a:pPr eaLnBrk="1" hangingPunct="1"/>
            <a:r>
              <a:rPr lang="en-US" smtClean="0"/>
              <a:t>Sainte-Chapelle</a:t>
            </a:r>
            <a:endParaRPr lang="ru-RU" smtClean="0"/>
          </a:p>
        </p:txBody>
      </p:sp>
      <p:sp>
        <p:nvSpPr>
          <p:cNvPr id="26629" name="Содержимое 4"/>
          <p:cNvSpPr>
            <a:spLocks noGrp="1"/>
          </p:cNvSpPr>
          <p:nvPr>
            <p:ph sz="quarter" idx="2"/>
          </p:nvPr>
        </p:nvSpPr>
        <p:spPr>
          <a:xfrm>
            <a:off x="457200" y="1517650"/>
            <a:ext cx="4040188" cy="3941763"/>
          </a:xfrm>
        </p:spPr>
        <p:txBody>
          <a:bodyPr/>
          <a:lstStyle/>
          <a:p>
            <a:pPr eaLnBrk="1" hangingPunct="1"/>
            <a:r>
              <a:rPr lang="en-US" sz="2000" smtClean="0"/>
              <a:t>Was being built between </a:t>
            </a:r>
            <a:r>
              <a:rPr lang="ru-RU" sz="2000" smtClean="0"/>
              <a:t>1895</a:t>
            </a:r>
            <a:r>
              <a:rPr lang="en-US" sz="2000" smtClean="0"/>
              <a:t> and </a:t>
            </a:r>
            <a:r>
              <a:rPr lang="ru-RU" sz="2000" smtClean="0"/>
              <a:t>1903</a:t>
            </a:r>
            <a:r>
              <a:rPr lang="en-US" sz="2000" smtClean="0"/>
              <a:t>.</a:t>
            </a:r>
            <a:r>
              <a:rPr lang="ru-RU" sz="2000" smtClean="0"/>
              <a:t> </a:t>
            </a:r>
            <a:endParaRPr lang="en-US" sz="2000" smtClean="0"/>
          </a:p>
          <a:p>
            <a:pPr eaLnBrk="1" hangingPunct="1"/>
            <a:r>
              <a:rPr lang="en-US" sz="2000" smtClean="0"/>
              <a:t>Was designed by John Francis Bentley.</a:t>
            </a:r>
          </a:p>
          <a:p>
            <a:pPr eaLnBrk="1" hangingPunct="1"/>
            <a:r>
              <a:rPr lang="en-US" sz="2000" smtClean="0"/>
              <a:t>Significance for society: the main and the largest Roman Catholic church in England and Wales</a:t>
            </a:r>
          </a:p>
          <a:p>
            <a:pPr eaLnBrk="1" hangingPunct="1"/>
            <a:r>
              <a:rPr lang="en-US" sz="2000" smtClean="0"/>
              <a:t>Situated in Victoria, in the City of Westminster.</a:t>
            </a:r>
          </a:p>
        </p:txBody>
      </p:sp>
      <p:sp>
        <p:nvSpPr>
          <p:cNvPr id="26630" name="Содержимое 5"/>
          <p:cNvSpPr>
            <a:spLocks noGrp="1"/>
          </p:cNvSpPr>
          <p:nvPr>
            <p:ph sz="quarter" idx="4"/>
          </p:nvPr>
        </p:nvSpPr>
        <p:spPr>
          <a:xfrm>
            <a:off x="4645025" y="1517650"/>
            <a:ext cx="4041775" cy="3941763"/>
          </a:xfrm>
        </p:spPr>
        <p:txBody>
          <a:bodyPr/>
          <a:lstStyle/>
          <a:p>
            <a:pPr eaLnBrk="1" hangingPunct="1"/>
            <a:r>
              <a:rPr lang="en-US" sz="2000" smtClean="0"/>
              <a:t>Was being built between </a:t>
            </a:r>
            <a:r>
              <a:rPr lang="ru-RU" sz="2000" smtClean="0"/>
              <a:t>1245</a:t>
            </a:r>
            <a:r>
              <a:rPr lang="en-US" sz="2000" smtClean="0"/>
              <a:t> and </a:t>
            </a:r>
            <a:r>
              <a:rPr lang="ru-RU" sz="2000" smtClean="0"/>
              <a:t>1248</a:t>
            </a:r>
            <a:r>
              <a:rPr lang="en-US" sz="2000" smtClean="0"/>
              <a:t>.</a:t>
            </a:r>
          </a:p>
          <a:p>
            <a:pPr eaLnBrk="1" hangingPunct="1"/>
            <a:r>
              <a:rPr lang="en-US" sz="2000" smtClean="0"/>
              <a:t>Was designed by Pierre from Montrei.</a:t>
            </a:r>
          </a:p>
          <a:p>
            <a:pPr eaLnBrk="1" hangingPunct="1"/>
            <a:r>
              <a:rPr lang="en-US" sz="2000" smtClean="0"/>
              <a:t>Significance for society: there were kept saint relics such as Christ’s Crown of Thorns.</a:t>
            </a:r>
          </a:p>
          <a:p>
            <a:pPr eaLnBrk="1" hangingPunct="1"/>
            <a:r>
              <a:rPr lang="en-US" sz="2000" smtClean="0"/>
              <a:t>Situated on the Île de la Cité in the heart of Paris.</a:t>
            </a:r>
            <a:endParaRPr lang="en-US" smtClean="0"/>
          </a:p>
          <a:p>
            <a:pPr eaLnBrk="1" hangingPunct="1"/>
            <a:endParaRPr lang="ru-RU"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pPr eaLnBrk="1" hangingPunct="1"/>
            <a:r>
              <a:rPr lang="en-US" b="1" smtClean="0"/>
              <a:t>St Paul's Cathedral</a:t>
            </a:r>
            <a:endParaRPr lang="ru-RU" smtClean="0"/>
          </a:p>
        </p:txBody>
      </p:sp>
      <p:sp>
        <p:nvSpPr>
          <p:cNvPr id="4" name="Содержимое 3"/>
          <p:cNvSpPr>
            <a:spLocks noGrp="1"/>
          </p:cNvSpPr>
          <p:nvPr>
            <p:ph idx="1"/>
          </p:nvPr>
        </p:nvSpPr>
        <p:spPr>
          <a:xfrm>
            <a:off x="457200" y="1600200"/>
            <a:ext cx="8472488" cy="5043488"/>
          </a:xfrm>
        </p:spPr>
        <p:txBody>
          <a:bodyPr>
            <a:noAutofit/>
          </a:bodyPr>
          <a:lstStyle/>
          <a:p>
            <a:r>
              <a:rPr lang="en-US" sz="2400" dirty="0" smtClean="0"/>
              <a:t>St Paul's Cathedral is the Anglican cathedral on </a:t>
            </a:r>
            <a:r>
              <a:rPr lang="en-US" sz="2400" dirty="0" err="1" smtClean="0"/>
              <a:t>Ludgate</a:t>
            </a:r>
            <a:r>
              <a:rPr lang="en-US" sz="2400" dirty="0" smtClean="0"/>
              <a:t> Hill, in the City of London, and the seat of the Bishop of London. </a:t>
            </a:r>
            <a:endParaRPr lang="ru-RU" sz="2400" dirty="0" smtClean="0"/>
          </a:p>
          <a:p>
            <a:r>
              <a:rPr lang="en-US" sz="2400" dirty="0" smtClean="0"/>
              <a:t>The present building dates from the 17th century and is generally reckoned to be London's fifth St Paul's Cathedral, although the number is higher if every major medieval reconstruction is counted as a new cathedral. </a:t>
            </a:r>
            <a:endParaRPr lang="ru-RU" sz="2400" dirty="0" smtClean="0"/>
          </a:p>
          <a:p>
            <a:r>
              <a:rPr lang="en-US" sz="2400" dirty="0" smtClean="0"/>
              <a:t>The cathedral sits on the edge of London's oldest region, the City, which originated as a Roman trading post along the edge of the River Thames. </a:t>
            </a:r>
            <a:endParaRPr lang="ru-RU" sz="2400" dirty="0" smtClean="0"/>
          </a:p>
          <a:p>
            <a:r>
              <a:rPr lang="en-US" sz="2400" dirty="0" smtClean="0"/>
              <a:t>The cathedral is one of London's most visited sites.</a:t>
            </a:r>
            <a:endParaRPr lang="en-US"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0"/>
          <p:cNvSpPr>
            <a:spLocks noGrp="1"/>
          </p:cNvSpPr>
          <p:nvPr>
            <p:ph type="title"/>
          </p:nvPr>
        </p:nvSpPr>
        <p:spPr/>
        <p:txBody>
          <a:bodyPr/>
          <a:lstStyle/>
          <a:p>
            <a:pPr eaLnBrk="1" hangingPunct="1"/>
            <a:r>
              <a:rPr lang="en-US" sz="4800" b="1" smtClean="0"/>
              <a:t>St Paul's Cathedral</a:t>
            </a:r>
            <a:endParaRPr lang="ru-RU" smtClean="0"/>
          </a:p>
        </p:txBody>
      </p:sp>
      <p:pic>
        <p:nvPicPr>
          <p:cNvPr id="10243" name="Содержимое 12" descr="800px-St_Pauls_aerial.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00063" y="1500188"/>
            <a:ext cx="3786187" cy="2598737"/>
          </a:xfrm>
        </p:spPr>
      </p:pic>
      <p:pic>
        <p:nvPicPr>
          <p:cNvPr id="10244" name="Содержимое 13" descr="St_pauls_altar.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0063" y="4429125"/>
            <a:ext cx="5572125" cy="1538288"/>
          </a:xfrm>
        </p:spPr>
      </p:pic>
      <p:sp>
        <p:nvSpPr>
          <p:cNvPr id="10245" name="TextBox 14"/>
          <p:cNvSpPr txBox="1">
            <a:spLocks noChangeArrowheads="1"/>
          </p:cNvSpPr>
          <p:nvPr/>
        </p:nvSpPr>
        <p:spPr bwMode="auto">
          <a:xfrm>
            <a:off x="428625" y="5929313"/>
            <a:ext cx="563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360° view near the High Altar at St Paul’s Cathedral.</a:t>
            </a:r>
            <a:endParaRPr lang="ru-RU"/>
          </a:p>
        </p:txBody>
      </p:sp>
      <p:sp>
        <p:nvSpPr>
          <p:cNvPr id="10246" name="TextBox 15"/>
          <p:cNvSpPr txBox="1">
            <a:spLocks noChangeArrowheads="1"/>
          </p:cNvSpPr>
          <p:nvPr/>
        </p:nvSpPr>
        <p:spPr bwMode="auto">
          <a:xfrm>
            <a:off x="428625" y="3786188"/>
            <a:ext cx="4000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a:p>
            <a:pPr eaLnBrk="1" hangingPunct="1"/>
            <a:r>
              <a:rPr lang="en-US"/>
              <a:t>An aerial view of St Paul’s</a:t>
            </a:r>
            <a:r>
              <a:rPr lang="ru-RU"/>
              <a:t> </a:t>
            </a:r>
            <a:r>
              <a:rPr lang="en-US"/>
              <a:t>Cathedral.</a:t>
            </a:r>
          </a:p>
          <a:p>
            <a:pPr eaLnBrk="1" hangingPunct="1"/>
            <a:endParaRPr lang="ru-RU"/>
          </a:p>
        </p:txBody>
      </p:sp>
      <p:pic>
        <p:nvPicPr>
          <p:cNvPr id="10247" name="Picture 2" descr="http://upload.wikimedia.org/wikipedia/commons/e/eb/St_Pauls_Picturesque_England_Laura_Valentine_18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688" y="2016125"/>
            <a:ext cx="3857625"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Box 17"/>
          <p:cNvSpPr txBox="1">
            <a:spLocks noChangeArrowheads="1"/>
          </p:cNvSpPr>
          <p:nvPr/>
        </p:nvSpPr>
        <p:spPr bwMode="auto">
          <a:xfrm>
            <a:off x="6072188" y="4357688"/>
            <a:ext cx="71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Plan.</a:t>
            </a: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pPr eaLnBrk="1" hangingPunct="1"/>
            <a:r>
              <a:rPr lang="en-US" b="1" smtClean="0"/>
              <a:t>Westminster Abbey</a:t>
            </a:r>
            <a:endParaRPr lang="ru-RU" smtClean="0"/>
          </a:p>
        </p:txBody>
      </p:sp>
      <p:sp>
        <p:nvSpPr>
          <p:cNvPr id="3" name="Содержимое 2"/>
          <p:cNvSpPr>
            <a:spLocks noGrp="1"/>
          </p:cNvSpPr>
          <p:nvPr>
            <p:ph idx="1"/>
          </p:nvPr>
        </p:nvSpPr>
        <p:spPr/>
        <p:txBody>
          <a:bodyPr>
            <a:normAutofit fontScale="92500" lnSpcReduction="20000"/>
          </a:bodyPr>
          <a:lstStyle/>
          <a:p>
            <a:r>
              <a:rPr lang="en-US" dirty="0" smtClean="0"/>
              <a:t>The Collegiate Church of St Peter at Westminster, which is almost always referred to by its original name of Westminster Abbey, is a large, mainly Gothic church, in Westminster, London, just to the west of the Palace of Westminster. </a:t>
            </a:r>
          </a:p>
          <a:p>
            <a:r>
              <a:rPr lang="en-US" dirty="0" smtClean="0"/>
              <a:t>It is the traditional place of coronation and burial site for English and later British monarchs. </a:t>
            </a:r>
          </a:p>
          <a:p>
            <a:r>
              <a:rPr lang="en-US" dirty="0" smtClean="0"/>
              <a:t>It briefly held the status of a cathedral from 1546–1556, and is currently a Royal Peculiar.</a:t>
            </a:r>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pPr eaLnBrk="1" hangingPunct="1"/>
            <a:r>
              <a:rPr lang="en-US" b="1" smtClean="0"/>
              <a:t>Westminster Abbey</a:t>
            </a:r>
            <a:endParaRPr lang="ru-RU" smtClean="0"/>
          </a:p>
        </p:txBody>
      </p:sp>
      <p:pic>
        <p:nvPicPr>
          <p:cNvPr id="12291" name="Содержимое 4" descr="300px-Westminster_abbey_west.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66738" y="1500188"/>
            <a:ext cx="3433762" cy="4576762"/>
          </a:xfrm>
        </p:spPr>
      </p:pic>
      <p:pic>
        <p:nvPicPr>
          <p:cNvPr id="12292" name="Содержимое 5" descr="453px-Westminster_abbey_northentrance_arp_500pix.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071938" y="1500188"/>
            <a:ext cx="3422650" cy="4525962"/>
          </a:xfrm>
        </p:spPr>
      </p:pic>
      <p:sp>
        <p:nvSpPr>
          <p:cNvPr id="12293" name="TextBox 6"/>
          <p:cNvSpPr txBox="1">
            <a:spLocks noChangeArrowheads="1"/>
          </p:cNvSpPr>
          <p:nvPr/>
        </p:nvSpPr>
        <p:spPr bwMode="auto">
          <a:xfrm>
            <a:off x="4071938" y="6000750"/>
            <a:ext cx="217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The North entrance</a:t>
            </a:r>
          </a:p>
        </p:txBody>
      </p:sp>
      <p:sp>
        <p:nvSpPr>
          <p:cNvPr id="12294" name="TextBox 7"/>
          <p:cNvSpPr txBox="1">
            <a:spLocks noChangeArrowheads="1"/>
          </p:cNvSpPr>
          <p:nvPr/>
        </p:nvSpPr>
        <p:spPr bwMode="auto">
          <a:xfrm>
            <a:off x="500063" y="6000750"/>
            <a:ext cx="3565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The Great West Door and towers</a:t>
            </a:r>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pPr eaLnBrk="1" hangingPunct="1"/>
            <a:r>
              <a:rPr lang="en-US" b="1" smtClean="0"/>
              <a:t>Westminster Cathedral</a:t>
            </a:r>
            <a:endParaRPr lang="ru-RU" smtClean="0"/>
          </a:p>
        </p:txBody>
      </p:sp>
      <p:sp>
        <p:nvSpPr>
          <p:cNvPr id="3" name="Содержимое 2"/>
          <p:cNvSpPr>
            <a:spLocks noGrp="1"/>
          </p:cNvSpPr>
          <p:nvPr>
            <p:ph idx="1"/>
          </p:nvPr>
        </p:nvSpPr>
        <p:spPr>
          <a:xfrm>
            <a:off x="457200" y="1600200"/>
            <a:ext cx="8472488" cy="4525963"/>
          </a:xfrm>
        </p:spPr>
        <p:txBody>
          <a:bodyPr>
            <a:noAutofit/>
          </a:bodyPr>
          <a:lstStyle/>
          <a:p>
            <a:r>
              <a:rPr lang="en-US" sz="2400" dirty="0" smtClean="0"/>
              <a:t>Westminster Cathedral in London, is the mother church of the Roman Catholic community in England and Wales and the Metropolitan Church and Cathedral of the Archbishop of Westminster.</a:t>
            </a:r>
          </a:p>
          <a:p>
            <a:r>
              <a:rPr lang="en-US" sz="2400" dirty="0" smtClean="0"/>
              <a:t>The cathedral is located in Victoria, in the City of Westminster. It is the largest Roman Catholic church in England and Wales, and should not be confused with Westminster Abbey of the Church of England, Westminster Cathedral is the seat of the Archbishop of Westminster, currently Cormac Cardinal Murphy-O'Connor, shepherd of the Archdiocese of Westminster. As a matter of custom each newly appointed Archbishop of Westminster has been created a cardinal in consistory.</a:t>
            </a:r>
            <a:endParaRPr lang="en-US" sz="24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pPr eaLnBrk="1" hangingPunct="1"/>
            <a:r>
              <a:rPr lang="en-US" b="1" smtClean="0"/>
              <a:t>Westminster Cathedral</a:t>
            </a:r>
            <a:endParaRPr lang="ru-RU" smtClean="0"/>
          </a:p>
        </p:txBody>
      </p:sp>
      <p:pic>
        <p:nvPicPr>
          <p:cNvPr id="14339" name="Содержимое 4" descr="450px-WestminsterCathedralFull.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88963" y="1600200"/>
            <a:ext cx="3394075" cy="4525963"/>
          </a:xfrm>
        </p:spPr>
      </p:pic>
      <p:pic>
        <p:nvPicPr>
          <p:cNvPr id="14340" name="Содержимое 6" descr="578px-Westminster_Cathedral_IMG.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057650" y="1571625"/>
            <a:ext cx="3657600" cy="3790950"/>
          </a:xfrm>
        </p:spPr>
      </p:pic>
      <p:sp>
        <p:nvSpPr>
          <p:cNvPr id="14341" name="TextBox 5"/>
          <p:cNvSpPr txBox="1">
            <a:spLocks noChangeArrowheads="1"/>
          </p:cNvSpPr>
          <p:nvPr/>
        </p:nvSpPr>
        <p:spPr bwMode="auto">
          <a:xfrm>
            <a:off x="428625" y="6072188"/>
            <a:ext cx="4562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Westminster Cathedral from Victoria Street</a:t>
            </a:r>
          </a:p>
        </p:txBody>
      </p:sp>
      <p:sp>
        <p:nvSpPr>
          <p:cNvPr id="14342" name="TextBox 7"/>
          <p:cNvSpPr txBox="1">
            <a:spLocks noChangeArrowheads="1"/>
          </p:cNvSpPr>
          <p:nvPr/>
        </p:nvSpPr>
        <p:spPr bwMode="auto">
          <a:xfrm>
            <a:off x="4000500" y="5286375"/>
            <a:ext cx="4014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The interior of Westminster Cathedral</a:t>
            </a:r>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en-US" b="1" dirty="0" err="1" smtClean="0"/>
              <a:t>Cathédrale</a:t>
            </a:r>
            <a:r>
              <a:rPr lang="en-US" b="1" dirty="0" smtClean="0"/>
              <a:t> Notre-Dame de Paris</a:t>
            </a:r>
            <a:endParaRPr lang="ru-RU" dirty="0"/>
          </a:p>
        </p:txBody>
      </p:sp>
      <p:sp>
        <p:nvSpPr>
          <p:cNvPr id="3" name="Содержимое 2"/>
          <p:cNvSpPr>
            <a:spLocks noGrp="1"/>
          </p:cNvSpPr>
          <p:nvPr>
            <p:ph idx="1"/>
          </p:nvPr>
        </p:nvSpPr>
        <p:spPr>
          <a:xfrm>
            <a:off x="457200" y="1600200"/>
            <a:ext cx="8258175" cy="4525963"/>
          </a:xfrm>
        </p:spPr>
        <p:txBody>
          <a:bodyPr>
            <a:noAutofit/>
          </a:bodyPr>
          <a:lstStyle/>
          <a:p>
            <a:r>
              <a:rPr lang="fr-FR" sz="2400" dirty="0" smtClean="0"/>
              <a:t>Notre-Dame de Paris, est la cathédrale de l'archidiocèse catholique de Paris.</a:t>
            </a:r>
          </a:p>
          <a:p>
            <a:r>
              <a:rPr lang="fr-FR" sz="2400" dirty="0" smtClean="0"/>
              <a:t>Notre-Dame de Paris n'est pas la plus grande des cathédrales françaises, mais elle est indiscutablement l'une des plus remarquables qu'ait produites l'architecture gothique en France et en Europe. </a:t>
            </a:r>
            <a:endParaRPr lang="en-US" sz="2400" dirty="0" smtClean="0"/>
          </a:p>
          <a:p>
            <a:r>
              <a:rPr lang="fr-FR" sz="2400" dirty="0" smtClean="0"/>
              <a:t>Ce chef-d’œuvre, l’un des symboles les plus connus de la capitale française, est situé à l’extrémité est de l’île de la Cité, centre historique de la ville, tout près des berges de la Seine.</a:t>
            </a:r>
            <a:endParaRPr lang="fr-FR" sz="2400" dirty="0" smtClean="0"/>
          </a:p>
        </p:txBody>
      </p:sp>
    </p:spTree>
  </p:cSld>
  <p:clrMapOvr>
    <a:masterClrMapping/>
  </p:clrMapOvr>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878</TotalTime>
  <Words>1079</Words>
  <Application>Microsoft Office PowerPoint</Application>
  <PresentationFormat>Экран (4:3)</PresentationFormat>
  <Paragraphs>122</Paragraphs>
  <Slides>20</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Franklin Gothic Book</vt:lpstr>
      <vt:lpstr>Wingdings 2</vt:lpstr>
      <vt:lpstr>Calibri</vt:lpstr>
      <vt:lpstr>Техническая</vt:lpstr>
      <vt:lpstr>Лондон и Париж: храмы </vt:lpstr>
      <vt:lpstr>Table of contents</vt:lpstr>
      <vt:lpstr>St Paul's Cathedral</vt:lpstr>
      <vt:lpstr>St Paul's Cathedral</vt:lpstr>
      <vt:lpstr>Westminster Abbey</vt:lpstr>
      <vt:lpstr>Westminster Abbey</vt:lpstr>
      <vt:lpstr>Westminster Cathedral</vt:lpstr>
      <vt:lpstr>Westminster Cathedral</vt:lpstr>
      <vt:lpstr>Cathédrale Notre-Dame de Paris</vt:lpstr>
      <vt:lpstr>Cathédrale Notre-Dame de Paris</vt:lpstr>
      <vt:lpstr>Basilique du Sacré-Cœur de Montmartre</vt:lpstr>
      <vt:lpstr>Basilique du Sacré-Cœur</vt:lpstr>
      <vt:lpstr>Sainte-Chapelle</vt:lpstr>
      <vt:lpstr>Sainte-Chapelle</vt:lpstr>
      <vt:lpstr>The Gothic Churches (western facades)</vt:lpstr>
      <vt:lpstr>The Gothic Churches (south facades)</vt:lpstr>
      <vt:lpstr>The Gothic Churches</vt:lpstr>
      <vt:lpstr>Gothic and Roman style in one.</vt:lpstr>
      <vt:lpstr>Gothic and Roman style in one.</vt:lpstr>
      <vt:lpstr>Different from all.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по Английскому и Французскому языкам на тему: «Лондон и Париж: храмы».</dc:title>
  <dc:creator>Администратор</dc:creator>
  <cp:lastModifiedBy>Настенька</cp:lastModifiedBy>
  <cp:revision>82</cp:revision>
  <dcterms:created xsi:type="dcterms:W3CDTF">2008-11-28T19:19:18Z</dcterms:created>
  <dcterms:modified xsi:type="dcterms:W3CDTF">2013-05-25T15:36:31Z</dcterms:modified>
</cp:coreProperties>
</file>