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1" r:id="rId11"/>
    <p:sldId id="273" r:id="rId12"/>
    <p:sldId id="266" r:id="rId13"/>
    <p:sldId id="275" r:id="rId14"/>
    <p:sldId id="272" r:id="rId15"/>
    <p:sldId id="274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D3BB-A927-44AF-A67C-FE61CD51F702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5C93E-D955-4D67-A25B-376386161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9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Изучение агрегации гидрофобно модифицированных полиэлектролитов в разбавленных растворах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9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936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Исследование </a:t>
            </a:r>
            <a:r>
              <a:rPr lang="ru-RU" dirty="0" smtClean="0"/>
              <a:t>образца </a:t>
            </a:r>
            <a:r>
              <a:rPr lang="ru-RU" dirty="0"/>
              <a:t>ГМ </a:t>
            </a:r>
            <a:r>
              <a:rPr lang="ru-RU" dirty="0" err="1"/>
              <a:t>полиакрилата</a:t>
            </a:r>
            <a:r>
              <a:rPr lang="ru-RU" dirty="0"/>
              <a:t> 0.05 вес.%  с </a:t>
            </a:r>
            <a:r>
              <a:rPr lang="ru-RU" dirty="0" smtClean="0"/>
              <a:t>содержанием </a:t>
            </a:r>
            <a:r>
              <a:rPr lang="en-US" dirty="0" err="1"/>
              <a:t>NaCl</a:t>
            </a:r>
            <a:r>
              <a:rPr lang="en-US" dirty="0"/>
              <a:t> </a:t>
            </a:r>
            <a:r>
              <a:rPr lang="ru-RU" dirty="0"/>
              <a:t>1)- 0.01 вес.%, 2)– 0.1 вес.% и 3)–1 вес.%.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472205"/>
              </p:ext>
            </p:extLst>
          </p:nvPr>
        </p:nvGraphicFramePr>
        <p:xfrm>
          <a:off x="-468560" y="1268760"/>
          <a:ext cx="5758815" cy="4046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560" y="1268760"/>
                        <a:ext cx="5758815" cy="4046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6389" y="54693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График корреляционной функции интенсивности рассеянного света на угле рассеяния 90  </a:t>
            </a:r>
            <a:r>
              <a:rPr lang="ru-RU" dirty="0" smtClean="0"/>
              <a:t>ͦ</a:t>
            </a:r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64605"/>
              </p:ext>
            </p:extLst>
          </p:nvPr>
        </p:nvGraphicFramePr>
        <p:xfrm>
          <a:off x="3851920" y="1052736"/>
          <a:ext cx="6084887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Graph" r:id="rId5" imgW="4131360" imgH="2901600" progId="Origin50.Graph">
                  <p:embed/>
                </p:oleObj>
              </mc:Choice>
              <mc:Fallback>
                <p:oleObj name="Graph" r:id="rId5" imgW="4131360" imgH="2901600" progId="Origin50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052736"/>
                        <a:ext cx="6084887" cy="427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61531" y="546932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График распределения по интенсивности </a:t>
            </a:r>
            <a:r>
              <a:rPr lang="ru-RU" dirty="0" smtClean="0"/>
              <a:t>гидродинамическим радиусам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52420" y="636792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11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Медленная и быстрая моды являются диффузионными</a:t>
            </a: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923851"/>
              </p:ext>
            </p:extLst>
          </p:nvPr>
        </p:nvGraphicFramePr>
        <p:xfrm>
          <a:off x="-252413" y="1268413"/>
          <a:ext cx="5394326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1268413"/>
                        <a:ext cx="5394326" cy="379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15746"/>
              </p:ext>
            </p:extLst>
          </p:nvPr>
        </p:nvGraphicFramePr>
        <p:xfrm>
          <a:off x="4427984" y="1412776"/>
          <a:ext cx="5156566" cy="360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Graph" r:id="rId5" imgW="4131869" imgH="2901696" progId="Origin50.Graph">
                  <p:embed/>
                </p:oleObj>
              </mc:Choice>
              <mc:Fallback>
                <p:oleObj name="Graph" r:id="rId5" imgW="4131869" imgH="2901696" progId="Origin50.Grap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412776"/>
                        <a:ext cx="5156566" cy="3606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1540" y="5052432"/>
                <a:ext cx="79208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Зависимости для первой и второй моды скорости релаксации Г от квадрата волнового вектора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 </m:t>
                        </m:r>
                        <m:r>
                          <a:rPr lang="ru-RU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/>
                  <a:t>ГМ ПА 0.05 вес.% с содержанием </a:t>
                </a:r>
                <a:r>
                  <a:rPr lang="en-US" sz="2400" dirty="0"/>
                  <a:t>Na</a:t>
                </a:r>
                <a:r>
                  <a:rPr lang="ru-RU" sz="2400" dirty="0"/>
                  <a:t>С</a:t>
                </a:r>
                <a:r>
                  <a:rPr lang="en-US" sz="2400" dirty="0"/>
                  <a:t>l</a:t>
                </a:r>
                <a:r>
                  <a:rPr lang="ru-RU" sz="2400" dirty="0"/>
                  <a:t> 0.1 вес.%.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5052432"/>
                <a:ext cx="792088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232" t="-4061" r="-539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52420" y="636792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2788" y="5303595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График корреляционной функции интенсивности рассеянного света на угле рассеяния 90  </a:t>
            </a:r>
            <a:r>
              <a:rPr lang="ru-RU" dirty="0" smtClean="0"/>
              <a:t>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0065" y="5303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График распределения по интенсивности гидродинамических </a:t>
            </a:r>
            <a:r>
              <a:rPr lang="ru-RU" dirty="0" smtClean="0"/>
              <a:t>радиусов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52420" y="636792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45725" y="0"/>
            <a:ext cx="9649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Исследование образца ГМ </a:t>
            </a:r>
            <a:r>
              <a:rPr lang="ru-RU" sz="2800" dirty="0" err="1"/>
              <a:t>полиакрилата</a:t>
            </a:r>
            <a:r>
              <a:rPr lang="ru-RU" sz="2800" dirty="0"/>
              <a:t> </a:t>
            </a:r>
            <a:r>
              <a:rPr lang="ru-RU" sz="2800" dirty="0" smtClean="0"/>
              <a:t>0.05вес</a:t>
            </a:r>
            <a:r>
              <a:rPr lang="ru-RU" sz="2800" dirty="0"/>
              <a:t>.% </a:t>
            </a:r>
            <a:r>
              <a:rPr lang="ru-RU" sz="2800" dirty="0" smtClean="0"/>
              <a:t>содержанием </a:t>
            </a:r>
            <a:r>
              <a:rPr lang="en-US" sz="2800" dirty="0" err="1"/>
              <a:t>NaCl</a:t>
            </a:r>
            <a:r>
              <a:rPr lang="en-US" sz="2800" dirty="0"/>
              <a:t> </a:t>
            </a:r>
            <a:r>
              <a:rPr lang="ru-RU" sz="2800" dirty="0" smtClean="0"/>
              <a:t>1)- </a:t>
            </a:r>
            <a:r>
              <a:rPr lang="ru-RU" sz="2800" dirty="0"/>
              <a:t>0.01 вес.%, </a:t>
            </a:r>
            <a:r>
              <a:rPr lang="ru-RU" sz="2800" dirty="0" smtClean="0"/>
              <a:t>2)– </a:t>
            </a:r>
            <a:r>
              <a:rPr lang="ru-RU" sz="2800" dirty="0"/>
              <a:t>0.1 вес.% и </a:t>
            </a:r>
            <a:r>
              <a:rPr lang="ru-RU" sz="2800" dirty="0" smtClean="0"/>
              <a:t>3)–</a:t>
            </a:r>
            <a:r>
              <a:rPr lang="en-US" sz="2800" dirty="0" smtClean="0"/>
              <a:t>0.3</a:t>
            </a:r>
            <a:r>
              <a:rPr lang="ru-RU" sz="2800" dirty="0" smtClean="0"/>
              <a:t> </a:t>
            </a:r>
            <a:r>
              <a:rPr lang="ru-RU" sz="2800" dirty="0"/>
              <a:t>вес</a:t>
            </a:r>
            <a:r>
              <a:rPr lang="ru-RU" sz="2800" dirty="0" smtClean="0"/>
              <a:t>.</a:t>
            </a:r>
            <a:r>
              <a:rPr lang="en-US" sz="2800" dirty="0" smtClean="0"/>
              <a:t>% 4)- 0.5</a:t>
            </a:r>
            <a:r>
              <a:rPr lang="ru-RU" sz="2800" dirty="0" smtClean="0"/>
              <a:t>вес.%</a:t>
            </a:r>
            <a:endParaRPr lang="en-US" sz="28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660739"/>
              </p:ext>
            </p:extLst>
          </p:nvPr>
        </p:nvGraphicFramePr>
        <p:xfrm>
          <a:off x="-468560" y="1384995"/>
          <a:ext cx="5779387" cy="406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8560" y="1384995"/>
                        <a:ext cx="5779387" cy="4060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94263"/>
              </p:ext>
            </p:extLst>
          </p:nvPr>
        </p:nvGraphicFramePr>
        <p:xfrm>
          <a:off x="3814925" y="1226759"/>
          <a:ext cx="6013659" cy="4224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Graph" r:id="rId5" imgW="4131360" imgH="2901600" progId="Origin50.Graph">
                  <p:embed/>
                </p:oleObj>
              </mc:Choice>
              <mc:Fallback>
                <p:oleObj name="Graph" r:id="rId5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4925" y="1226759"/>
                        <a:ext cx="6013659" cy="4224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8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99078" y="692696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700" dirty="0"/>
                  <a:t>Зависимости для </a:t>
                </a:r>
                <a:r>
                  <a:rPr lang="ru-RU" sz="2700" dirty="0" smtClean="0"/>
                  <a:t>первой, второй и третьей мод </a:t>
                </a:r>
                <a:r>
                  <a:rPr lang="ru-RU" sz="2700" dirty="0"/>
                  <a:t>скорости релаксации Г от квадрата волнового вектора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7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700" i="1">
                            <a:latin typeface="Cambria Math"/>
                          </a:rPr>
                          <m:t> </m:t>
                        </m:r>
                        <m:r>
                          <a:rPr lang="ru-RU" sz="27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ru-RU" sz="27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700" dirty="0"/>
                  <a:t>ГМ ПА 0.05 вес.% с содержанием </a:t>
                </a:r>
                <a:r>
                  <a:rPr lang="en-US" sz="2700" dirty="0"/>
                  <a:t>Na</a:t>
                </a:r>
                <a:r>
                  <a:rPr lang="ru-RU" sz="2700" dirty="0"/>
                  <a:t>С</a:t>
                </a:r>
                <a:r>
                  <a:rPr lang="en-US" sz="2700" dirty="0"/>
                  <a:t>l</a:t>
                </a:r>
                <a:r>
                  <a:rPr lang="ru-RU" sz="2700" dirty="0"/>
                  <a:t> </a:t>
                </a:r>
                <a:r>
                  <a:rPr lang="ru-RU" sz="2700" dirty="0" smtClean="0"/>
                  <a:t>0.5 </a:t>
                </a:r>
                <a:r>
                  <a:rPr lang="ru-RU" sz="2700" dirty="0"/>
                  <a:t>вес.%.</a:t>
                </a:r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9078" y="692696"/>
                <a:ext cx="8229600" cy="1143000"/>
              </a:xfrm>
              <a:blipFill rotWithShape="1">
                <a:blip r:embed="rId3"/>
                <a:stretch>
                  <a:fillRect t="-33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52420" y="636792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813037"/>
              </p:ext>
            </p:extLst>
          </p:nvPr>
        </p:nvGraphicFramePr>
        <p:xfrm>
          <a:off x="5508104" y="2636912"/>
          <a:ext cx="3876864" cy="272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Graph" r:id="rId4" imgW="4131360" imgH="2901600" progId="Origin50.Graph">
                  <p:embed/>
                </p:oleObj>
              </mc:Choice>
              <mc:Fallback>
                <p:oleObj name="Graph" r:id="rId4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2636912"/>
                        <a:ext cx="3876864" cy="2723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3112"/>
              </p:ext>
            </p:extLst>
          </p:nvPr>
        </p:nvGraphicFramePr>
        <p:xfrm>
          <a:off x="2771800" y="2780928"/>
          <a:ext cx="3382407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Graph" r:id="rId6" imgW="4131360" imgH="2901600" progId="Origin50.Graph">
                  <p:embed/>
                </p:oleObj>
              </mc:Choice>
              <mc:Fallback>
                <p:oleObj name="Graph" r:id="rId6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1800" y="2780928"/>
                        <a:ext cx="3382407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92791"/>
              </p:ext>
            </p:extLst>
          </p:nvPr>
        </p:nvGraphicFramePr>
        <p:xfrm>
          <a:off x="-396552" y="2708920"/>
          <a:ext cx="3669178" cy="257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Graph" r:id="rId8" imgW="4131360" imgH="2901600" progId="Origin50.Graph">
                  <p:embed/>
                </p:oleObj>
              </mc:Choice>
              <mc:Fallback>
                <p:oleObj name="Graph" r:id="rId8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396552" y="2708920"/>
                        <a:ext cx="3669178" cy="2577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1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3"/>
            <a:ext cx="8229600" cy="1008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Исследование кинетики образца ГМ </a:t>
            </a:r>
            <a:r>
              <a:rPr lang="ru-RU" dirty="0" err="1" smtClean="0"/>
              <a:t>полиакрилата</a:t>
            </a:r>
            <a:r>
              <a:rPr lang="ru-RU" dirty="0" smtClean="0"/>
              <a:t> </a:t>
            </a:r>
            <a:r>
              <a:rPr lang="ru-RU" dirty="0"/>
              <a:t>0.05 вес.%  с содержанием </a:t>
            </a:r>
            <a:r>
              <a:rPr lang="en-US" dirty="0" err="1"/>
              <a:t>NaCl</a:t>
            </a:r>
            <a:r>
              <a:rPr lang="en-US" dirty="0"/>
              <a:t> </a:t>
            </a:r>
            <a:r>
              <a:rPr lang="ru-RU" dirty="0" smtClean="0"/>
              <a:t>0.01 вес%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50858715"/>
              </p:ext>
            </p:extLst>
          </p:nvPr>
        </p:nvGraphicFramePr>
        <p:xfrm>
          <a:off x="-303687" y="1268760"/>
          <a:ext cx="5635673" cy="39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3687" y="1268760"/>
                        <a:ext cx="5635673" cy="396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87330669"/>
              </p:ext>
            </p:extLst>
          </p:nvPr>
        </p:nvGraphicFramePr>
        <p:xfrm>
          <a:off x="4211960" y="1268760"/>
          <a:ext cx="5658668" cy="397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Graph" r:id="rId5" imgW="4131360" imgH="2901600" progId="Origin50.Graph">
                  <p:embed/>
                </p:oleObj>
              </mc:Choice>
              <mc:Fallback>
                <p:oleObj name="Graph" r:id="rId5" imgW="4131360" imgH="2901600" progId="Origin50.Graph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268760"/>
                        <a:ext cx="5658668" cy="3977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150" y="54445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График корреляционной функции интенсивности рассеянного света на угле рассеяния 90  </a:t>
            </a:r>
            <a:r>
              <a:rPr lang="ru-RU" dirty="0" smtClean="0"/>
              <a:t>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444596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График распределения по интенсивности гидродинамических </a:t>
            </a:r>
            <a:r>
              <a:rPr lang="ru-RU" dirty="0" smtClean="0"/>
              <a:t>радиусов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52420" y="636792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5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14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Исследование кинетики образца ГМ </a:t>
            </a:r>
            <a:r>
              <a:rPr lang="ru-RU" dirty="0" err="1"/>
              <a:t>полиакрилата</a:t>
            </a:r>
            <a:r>
              <a:rPr lang="ru-RU" dirty="0"/>
              <a:t> 0.05 вес.%  с содержанием </a:t>
            </a:r>
            <a:r>
              <a:rPr lang="en-US" dirty="0" err="1"/>
              <a:t>NaCl</a:t>
            </a:r>
            <a:r>
              <a:rPr lang="en-US" dirty="0"/>
              <a:t> </a:t>
            </a:r>
            <a:r>
              <a:rPr lang="ru-RU" dirty="0" smtClean="0"/>
              <a:t>0.1 </a:t>
            </a:r>
            <a:r>
              <a:rPr lang="ru-RU" dirty="0"/>
              <a:t>вес% </a:t>
            </a: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3991082"/>
              </p:ext>
            </p:extLst>
          </p:nvPr>
        </p:nvGraphicFramePr>
        <p:xfrm>
          <a:off x="-251556" y="1639382"/>
          <a:ext cx="5400600" cy="379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1556" y="1639382"/>
                        <a:ext cx="5400600" cy="3795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2279824"/>
              </p:ext>
            </p:extLst>
          </p:nvPr>
        </p:nvGraphicFramePr>
        <p:xfrm>
          <a:off x="3995936" y="1497033"/>
          <a:ext cx="5692379" cy="40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Graph" r:id="rId5" imgW="4131360" imgH="2901600" progId="Origin50.Graph">
                  <p:embed/>
                </p:oleObj>
              </mc:Choice>
              <mc:Fallback>
                <p:oleObj name="Graph" r:id="rId5" imgW="4131360" imgH="2901600" progId="Origin50.Graph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497033"/>
                        <a:ext cx="5692379" cy="400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2744" y="54445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График корреляционной функции интенсивности рассеянного света на угле рассеяния 90  </a:t>
            </a:r>
            <a:r>
              <a:rPr lang="ru-RU" dirty="0" smtClean="0"/>
              <a:t>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45151" y="5474841"/>
            <a:ext cx="4420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График распределения по интенсивности гидродинамических </a:t>
            </a:r>
            <a:r>
              <a:rPr lang="ru-RU" dirty="0" smtClean="0"/>
              <a:t>радиусов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52420" y="636792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359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Исследование образцов </a:t>
            </a:r>
            <a:r>
              <a:rPr lang="ru-RU" sz="2800" dirty="0"/>
              <a:t>ГМ </a:t>
            </a:r>
            <a:r>
              <a:rPr lang="ru-RU" sz="2800" dirty="0" err="1"/>
              <a:t>полиакрилата</a:t>
            </a:r>
            <a:r>
              <a:rPr lang="ru-RU" sz="2800" dirty="0"/>
              <a:t> </a:t>
            </a:r>
            <a:r>
              <a:rPr lang="ru-RU" sz="2800" dirty="0" smtClean="0"/>
              <a:t> с 0.05</a:t>
            </a:r>
            <a:r>
              <a:rPr lang="ru-RU" sz="2800" b="1" dirty="0" smtClean="0"/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0.033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0.015 и 0.01 вес.%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/>
              <a:t>с содержанием </a:t>
            </a:r>
            <a:r>
              <a:rPr lang="en-US" sz="2800" dirty="0" err="1"/>
              <a:t>NaCl</a:t>
            </a:r>
            <a:r>
              <a:rPr lang="en-US" sz="2800" dirty="0"/>
              <a:t> </a:t>
            </a:r>
            <a:r>
              <a:rPr lang="ru-RU" sz="2800" dirty="0"/>
              <a:t>0.1 вес% 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85464"/>
              </p:ext>
            </p:extLst>
          </p:nvPr>
        </p:nvGraphicFramePr>
        <p:xfrm>
          <a:off x="-180528" y="1456368"/>
          <a:ext cx="5371695" cy="377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456368"/>
                        <a:ext cx="5371695" cy="3774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50316"/>
              </p:ext>
            </p:extLst>
          </p:nvPr>
        </p:nvGraphicFramePr>
        <p:xfrm>
          <a:off x="4437261" y="1268760"/>
          <a:ext cx="5013869" cy="395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Graph" r:id="rId5" imgW="4131360" imgH="2901600" progId="Origin50.Graph">
                  <p:embed/>
                </p:oleObj>
              </mc:Choice>
              <mc:Fallback>
                <p:oleObj name="Graph" r:id="rId5" imgW="4131360" imgH="2901600" progId="Origin50.Graph">
                  <p:embed/>
                  <p:pic>
                    <p:nvPicPr>
                      <p:cNvPr id="0" name="Содержимое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261" y="1268760"/>
                        <a:ext cx="5013869" cy="3959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52420" y="636792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255177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График </a:t>
            </a:r>
            <a:r>
              <a:rPr lang="ru-RU" dirty="0"/>
              <a:t>корреляционной функции интенсивности рассеянного света на угле рассеяния 90  </a:t>
            </a:r>
            <a:r>
              <a:rPr lang="ru-RU" dirty="0" smtClean="0"/>
              <a:t>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0403" y="5259929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График распределения по интенсивности гидродинамических радиусов </a:t>
            </a:r>
          </a:p>
        </p:txBody>
      </p:sp>
    </p:spTree>
    <p:extLst>
      <p:ext uri="{BB962C8B-B14F-4D97-AF65-F5344CB8AC3E}">
        <p14:creationId xmlns:p14="http://schemas.microsoft.com/office/powerpoint/2010/main" val="7276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Выводы</a:t>
            </a:r>
            <a:r>
              <a:rPr lang="en-US" dirty="0" smtClean="0"/>
              <a:t>: 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52420" y="636792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13285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Размеры агрегатов – это конечный результат конкуренции притяжения ассоциирующих групп(рост агрегации) и отталкивания заряженных одноименно звеньев (уменьшение роста агрегации)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8812" y="305618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Добавление соли в раствор приносит два эффекта: экранирование отталкивания одноименно заряженных звеньев ГМ ПАК и усиливает гидрофобные взаимодействия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3594" y="4034222"/>
            <a:ext cx="702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Уменьшение концентрации полимера приводит к слиянию пиков и, как следствие, их </a:t>
            </a:r>
            <a:r>
              <a:rPr lang="ru-RU" dirty="0" smtClean="0"/>
              <a:t>уширению.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9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642" y="572440"/>
            <a:ext cx="4373341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Полиэлектролиты-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995321"/>
            <a:ext cx="3995936" cy="464137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полимеры, содержащие функциональные группы способные к электролитической диссоциации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34363" y="1619340"/>
            <a:ext cx="4439136" cy="4366308"/>
          </a:xfrm>
          <a:custGeom>
            <a:avLst/>
            <a:gdLst>
              <a:gd name="connsiteX0" fmla="*/ 3754792 w 3754792"/>
              <a:gd name="connsiteY0" fmla="*/ 4176079 h 4274621"/>
              <a:gd name="connsiteX1" fmla="*/ 3186755 w 3754792"/>
              <a:gd name="connsiteY1" fmla="*/ 3026152 h 4274621"/>
              <a:gd name="connsiteX2" fmla="*/ 3713228 w 3754792"/>
              <a:gd name="connsiteY2" fmla="*/ 1959352 h 4274621"/>
              <a:gd name="connsiteX3" fmla="*/ 3353010 w 3754792"/>
              <a:gd name="connsiteY3" fmla="*/ 823279 h 4274621"/>
              <a:gd name="connsiteX4" fmla="*/ 2355483 w 3754792"/>
              <a:gd name="connsiteY4" fmla="*/ 5861 h 4274621"/>
              <a:gd name="connsiteX5" fmla="*/ 2286210 w 3754792"/>
              <a:gd name="connsiteY5" fmla="*/ 1238915 h 4274621"/>
              <a:gd name="connsiteX6" fmla="*/ 2992792 w 3754792"/>
              <a:gd name="connsiteY6" fmla="*/ 2111752 h 4274621"/>
              <a:gd name="connsiteX7" fmla="*/ 2147664 w 3754792"/>
              <a:gd name="connsiteY7" fmla="*/ 2555097 h 4274621"/>
              <a:gd name="connsiteX8" fmla="*/ 2092246 w 3754792"/>
              <a:gd name="connsiteY8" fmla="*/ 3608042 h 4274621"/>
              <a:gd name="connsiteX9" fmla="*/ 1995264 w 3754792"/>
              <a:gd name="connsiteY9" fmla="*/ 4245352 h 4274621"/>
              <a:gd name="connsiteX10" fmla="*/ 817628 w 3754792"/>
              <a:gd name="connsiteY10" fmla="*/ 2665933 h 4274621"/>
              <a:gd name="connsiteX11" fmla="*/ 1704319 w 3754792"/>
              <a:gd name="connsiteY11" fmla="*/ 1626842 h 4274621"/>
              <a:gd name="connsiteX12" fmla="*/ 1704319 w 3754792"/>
              <a:gd name="connsiteY12" fmla="*/ 504624 h 4274621"/>
              <a:gd name="connsiteX13" fmla="*/ 942319 w 3754792"/>
              <a:gd name="connsiteY13" fmla="*/ 19715 h 4274621"/>
              <a:gd name="connsiteX14" fmla="*/ 429701 w 3754792"/>
              <a:gd name="connsiteY14" fmla="*/ 1017242 h 4274621"/>
              <a:gd name="connsiteX15" fmla="*/ 360428 w 3754792"/>
              <a:gd name="connsiteY15" fmla="*/ 2000915 h 4274621"/>
              <a:gd name="connsiteX16" fmla="*/ 210 w 3754792"/>
              <a:gd name="connsiteY16" fmla="*/ 2264152 h 4274621"/>
              <a:gd name="connsiteX17" fmla="*/ 415846 w 3754792"/>
              <a:gd name="connsiteY17" fmla="*/ 3815861 h 427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4792" h="4274621">
                <a:moveTo>
                  <a:pt x="3754792" y="4176079"/>
                </a:moveTo>
                <a:cubicBezTo>
                  <a:pt x="3474237" y="3785842"/>
                  <a:pt x="3193682" y="3395606"/>
                  <a:pt x="3186755" y="3026152"/>
                </a:cubicBezTo>
                <a:cubicBezTo>
                  <a:pt x="3179828" y="2656698"/>
                  <a:pt x="3685519" y="2326498"/>
                  <a:pt x="3713228" y="1959352"/>
                </a:cubicBezTo>
                <a:cubicBezTo>
                  <a:pt x="3740937" y="1592206"/>
                  <a:pt x="3579301" y="1148861"/>
                  <a:pt x="3353010" y="823279"/>
                </a:cubicBezTo>
                <a:cubicBezTo>
                  <a:pt x="3126719" y="497697"/>
                  <a:pt x="2533283" y="-63412"/>
                  <a:pt x="2355483" y="5861"/>
                </a:cubicBezTo>
                <a:cubicBezTo>
                  <a:pt x="2177683" y="75134"/>
                  <a:pt x="2179992" y="887933"/>
                  <a:pt x="2286210" y="1238915"/>
                </a:cubicBezTo>
                <a:cubicBezTo>
                  <a:pt x="2392428" y="1589897"/>
                  <a:pt x="3015883" y="1892388"/>
                  <a:pt x="2992792" y="2111752"/>
                </a:cubicBezTo>
                <a:cubicBezTo>
                  <a:pt x="2969701" y="2331116"/>
                  <a:pt x="2297755" y="2305715"/>
                  <a:pt x="2147664" y="2555097"/>
                </a:cubicBezTo>
                <a:cubicBezTo>
                  <a:pt x="1997573" y="2804479"/>
                  <a:pt x="2117646" y="3326333"/>
                  <a:pt x="2092246" y="3608042"/>
                </a:cubicBezTo>
                <a:cubicBezTo>
                  <a:pt x="2066846" y="3889751"/>
                  <a:pt x="2207700" y="4402370"/>
                  <a:pt x="1995264" y="4245352"/>
                </a:cubicBezTo>
                <a:cubicBezTo>
                  <a:pt x="1782828" y="4088334"/>
                  <a:pt x="866119" y="3102351"/>
                  <a:pt x="817628" y="2665933"/>
                </a:cubicBezTo>
                <a:cubicBezTo>
                  <a:pt x="769137" y="2229515"/>
                  <a:pt x="1556537" y="1987060"/>
                  <a:pt x="1704319" y="1626842"/>
                </a:cubicBezTo>
                <a:cubicBezTo>
                  <a:pt x="1852101" y="1266624"/>
                  <a:pt x="1831319" y="772478"/>
                  <a:pt x="1704319" y="504624"/>
                </a:cubicBezTo>
                <a:cubicBezTo>
                  <a:pt x="1577319" y="236770"/>
                  <a:pt x="1154755" y="-65721"/>
                  <a:pt x="942319" y="19715"/>
                </a:cubicBezTo>
                <a:cubicBezTo>
                  <a:pt x="729883" y="105151"/>
                  <a:pt x="526683" y="687042"/>
                  <a:pt x="429701" y="1017242"/>
                </a:cubicBezTo>
                <a:cubicBezTo>
                  <a:pt x="332719" y="1347442"/>
                  <a:pt x="432010" y="1793097"/>
                  <a:pt x="360428" y="2000915"/>
                </a:cubicBezTo>
                <a:cubicBezTo>
                  <a:pt x="288846" y="2208733"/>
                  <a:pt x="-9026" y="1961661"/>
                  <a:pt x="210" y="2264152"/>
                </a:cubicBezTo>
                <a:cubicBezTo>
                  <a:pt x="9446" y="2566643"/>
                  <a:pt x="212646" y="3191252"/>
                  <a:pt x="415846" y="381586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7035" y="507572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64268" y="25413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87938" y="398251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27898" y="571294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85791" y="449965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36331" y="325443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37195" y="181707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5552" y="1977654"/>
            <a:ext cx="361083" cy="387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36995" y="362247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9694" y="498477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270942" y="27133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77355" y="177542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06635" y="540023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673499" y="414654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197335" y="5439751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6995" y="157346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48701" y="253335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64040" y="4312194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119625" y="2541348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579038" y="921410"/>
            <a:ext cx="36525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5372" y="343445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6712" y="181612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884536" y="164796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3423" y="484388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877916" y="307341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259893" y="434255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237650" y="254744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337603" y="164029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08434" y="236742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724516" y="380859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871150" y="481437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59266" y="552225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36995" y="1399543"/>
            <a:ext cx="3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56256" y="5212185"/>
            <a:ext cx="3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53620" y="4135547"/>
            <a:ext cx="3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9625" y="2348179"/>
            <a:ext cx="3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43491" y="2367425"/>
            <a:ext cx="3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97335" y="5226313"/>
            <a:ext cx="3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79038" y="747487"/>
            <a:ext cx="3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68289" y="3988611"/>
            <a:ext cx="3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534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3998"/>
            <a:ext cx="9145016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олиэлектролиты широко применяются в различных отраслях промышленности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" y="1305450"/>
            <a:ext cx="47118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артинки по запросу таблет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91" y="1351477"/>
            <a:ext cx="4589435" cy="30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осмет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11100"/>
            <a:ext cx="2664296" cy="245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полиэлектролиты в пищевой промышленно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23" y="4411100"/>
            <a:ext cx="5328592" cy="24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27462" y="63929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5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50" y="0"/>
            <a:ext cx="9019550" cy="2880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dirty="0" smtClean="0"/>
              <a:t>Гидрофобно модифицированный полиэлектролит </a:t>
            </a:r>
            <a:r>
              <a:rPr lang="ru-RU" dirty="0" smtClean="0"/>
              <a:t>содержит группы, избегающие контакта с водой и предпочитающие взаимодействовать друг с другом, что приводит к сворачиванию полимерной цепи.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346364" y="3877547"/>
            <a:ext cx="2313709" cy="514425"/>
          </a:xfrm>
          <a:custGeom>
            <a:avLst/>
            <a:gdLst>
              <a:gd name="connsiteX0" fmla="*/ 0 w 2313709"/>
              <a:gd name="connsiteY0" fmla="*/ 264962 h 514425"/>
              <a:gd name="connsiteX1" fmla="*/ 443345 w 2313709"/>
              <a:gd name="connsiteY1" fmla="*/ 43289 h 514425"/>
              <a:gd name="connsiteX2" fmla="*/ 886691 w 2313709"/>
              <a:gd name="connsiteY2" fmla="*/ 514344 h 514425"/>
              <a:gd name="connsiteX3" fmla="*/ 1690254 w 2313709"/>
              <a:gd name="connsiteY3" fmla="*/ 1726 h 514425"/>
              <a:gd name="connsiteX4" fmla="*/ 2092036 w 2313709"/>
              <a:gd name="connsiteY4" fmla="*/ 348089 h 514425"/>
              <a:gd name="connsiteX5" fmla="*/ 2313709 w 2313709"/>
              <a:gd name="connsiteY5" fmla="*/ 361944 h 5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709" h="514425">
                <a:moveTo>
                  <a:pt x="0" y="264962"/>
                </a:moveTo>
                <a:cubicBezTo>
                  <a:pt x="147781" y="133343"/>
                  <a:pt x="295563" y="1725"/>
                  <a:pt x="443345" y="43289"/>
                </a:cubicBezTo>
                <a:cubicBezTo>
                  <a:pt x="591127" y="84853"/>
                  <a:pt x="678873" y="521271"/>
                  <a:pt x="886691" y="514344"/>
                </a:cubicBezTo>
                <a:cubicBezTo>
                  <a:pt x="1094509" y="507417"/>
                  <a:pt x="1489363" y="29435"/>
                  <a:pt x="1690254" y="1726"/>
                </a:cubicBezTo>
                <a:cubicBezTo>
                  <a:pt x="1891145" y="-25983"/>
                  <a:pt x="1988127" y="288053"/>
                  <a:pt x="2092036" y="348089"/>
                </a:cubicBezTo>
                <a:cubicBezTo>
                  <a:pt x="2195945" y="408125"/>
                  <a:pt x="2254827" y="385034"/>
                  <a:pt x="2313709" y="3619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 rot="730263">
            <a:off x="374588" y="4963263"/>
            <a:ext cx="2313709" cy="514425"/>
          </a:xfrm>
          <a:custGeom>
            <a:avLst/>
            <a:gdLst>
              <a:gd name="connsiteX0" fmla="*/ 0 w 2313709"/>
              <a:gd name="connsiteY0" fmla="*/ 264962 h 514425"/>
              <a:gd name="connsiteX1" fmla="*/ 443345 w 2313709"/>
              <a:gd name="connsiteY1" fmla="*/ 43289 h 514425"/>
              <a:gd name="connsiteX2" fmla="*/ 886691 w 2313709"/>
              <a:gd name="connsiteY2" fmla="*/ 514344 h 514425"/>
              <a:gd name="connsiteX3" fmla="*/ 1690254 w 2313709"/>
              <a:gd name="connsiteY3" fmla="*/ 1726 h 514425"/>
              <a:gd name="connsiteX4" fmla="*/ 2092036 w 2313709"/>
              <a:gd name="connsiteY4" fmla="*/ 348089 h 514425"/>
              <a:gd name="connsiteX5" fmla="*/ 2313709 w 2313709"/>
              <a:gd name="connsiteY5" fmla="*/ 361944 h 5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709" h="514425">
                <a:moveTo>
                  <a:pt x="0" y="264962"/>
                </a:moveTo>
                <a:cubicBezTo>
                  <a:pt x="147781" y="133343"/>
                  <a:pt x="295563" y="1725"/>
                  <a:pt x="443345" y="43289"/>
                </a:cubicBezTo>
                <a:cubicBezTo>
                  <a:pt x="591127" y="84853"/>
                  <a:pt x="678873" y="521271"/>
                  <a:pt x="886691" y="514344"/>
                </a:cubicBezTo>
                <a:cubicBezTo>
                  <a:pt x="1094509" y="507417"/>
                  <a:pt x="1489363" y="29435"/>
                  <a:pt x="1690254" y="1726"/>
                </a:cubicBezTo>
                <a:cubicBezTo>
                  <a:pt x="1891145" y="-25983"/>
                  <a:pt x="1988127" y="288053"/>
                  <a:pt x="2092036" y="348089"/>
                </a:cubicBezTo>
                <a:cubicBezTo>
                  <a:pt x="2195945" y="408125"/>
                  <a:pt x="2254827" y="385034"/>
                  <a:pt x="2313709" y="3619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960486" y="3768436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467544" y="4004044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1503218" y="3823935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1979712" y="3920836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521366" y="4918364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1068130" y="4887966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1375856" y="5327961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1847285" y="4765964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flipH="1">
            <a:off x="2267744" y="4918364"/>
            <a:ext cx="45719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3945923" y="3651317"/>
            <a:ext cx="1679521" cy="1336319"/>
          </a:xfrm>
          <a:custGeom>
            <a:avLst/>
            <a:gdLst>
              <a:gd name="connsiteX0" fmla="*/ 224295 w 1679521"/>
              <a:gd name="connsiteY0" fmla="*/ 1170065 h 1336319"/>
              <a:gd name="connsiteX1" fmla="*/ 30332 w 1679521"/>
              <a:gd name="connsiteY1" fmla="*/ 255665 h 1336319"/>
              <a:gd name="connsiteX2" fmla="*/ 792332 w 1679521"/>
              <a:gd name="connsiteY2" fmla="*/ 33992 h 1336319"/>
              <a:gd name="connsiteX3" fmla="*/ 1679022 w 1679521"/>
              <a:gd name="connsiteY3" fmla="*/ 851410 h 1336319"/>
              <a:gd name="connsiteX4" fmla="*/ 667641 w 1679521"/>
              <a:gd name="connsiteY4" fmla="*/ 726719 h 1336319"/>
              <a:gd name="connsiteX5" fmla="*/ 1194113 w 1679521"/>
              <a:gd name="connsiteY5" fmla="*/ 1336319 h 133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9521" h="1336319">
                <a:moveTo>
                  <a:pt x="224295" y="1170065"/>
                </a:moveTo>
                <a:cubicBezTo>
                  <a:pt x="79977" y="807537"/>
                  <a:pt x="-64341" y="445010"/>
                  <a:pt x="30332" y="255665"/>
                </a:cubicBezTo>
                <a:cubicBezTo>
                  <a:pt x="125005" y="66320"/>
                  <a:pt x="517550" y="-65299"/>
                  <a:pt x="792332" y="33992"/>
                </a:cubicBezTo>
                <a:cubicBezTo>
                  <a:pt x="1067114" y="133283"/>
                  <a:pt x="1699804" y="735956"/>
                  <a:pt x="1679022" y="851410"/>
                </a:cubicBezTo>
                <a:cubicBezTo>
                  <a:pt x="1658240" y="966864"/>
                  <a:pt x="748459" y="645901"/>
                  <a:pt x="667641" y="726719"/>
                </a:cubicBezTo>
                <a:cubicBezTo>
                  <a:pt x="586823" y="807537"/>
                  <a:pt x="890468" y="1071928"/>
                  <a:pt x="1194113" y="133631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635896" y="4107873"/>
            <a:ext cx="1437617" cy="1704109"/>
          </a:xfrm>
          <a:custGeom>
            <a:avLst/>
            <a:gdLst>
              <a:gd name="connsiteX0" fmla="*/ 204563 w 1437617"/>
              <a:gd name="connsiteY0" fmla="*/ 0 h 1704109"/>
              <a:gd name="connsiteX1" fmla="*/ 66017 w 1437617"/>
              <a:gd name="connsiteY1" fmla="*/ 1011382 h 1704109"/>
              <a:gd name="connsiteX2" fmla="*/ 1132817 w 1437617"/>
              <a:gd name="connsiteY2" fmla="*/ 886691 h 1704109"/>
              <a:gd name="connsiteX3" fmla="*/ 1437617 w 1437617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17" h="1704109">
                <a:moveTo>
                  <a:pt x="204563" y="0"/>
                </a:moveTo>
                <a:cubicBezTo>
                  <a:pt x="57935" y="431800"/>
                  <a:pt x="-88692" y="863600"/>
                  <a:pt x="66017" y="1011382"/>
                </a:cubicBezTo>
                <a:cubicBezTo>
                  <a:pt x="220726" y="1159164"/>
                  <a:pt x="904217" y="771237"/>
                  <a:pt x="1132817" y="886691"/>
                </a:cubicBezTo>
                <a:cubicBezTo>
                  <a:pt x="1361417" y="1002145"/>
                  <a:pt x="1399517" y="1353127"/>
                  <a:pt x="1437617" y="17041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 rot="3538289">
            <a:off x="4108461" y="4237108"/>
            <a:ext cx="173339" cy="31647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4965869" y="4012571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4354704" y="3683583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3830022" y="4725143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4564981" y="4599708"/>
            <a:ext cx="107644" cy="387928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8" name="Полилиния 57"/>
          <p:cNvSpPr/>
          <p:nvPr/>
        </p:nvSpPr>
        <p:spPr>
          <a:xfrm rot="1094743">
            <a:off x="7885965" y="4138084"/>
            <a:ext cx="370876" cy="423480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6734021" y="3840395"/>
            <a:ext cx="1856191" cy="1681530"/>
          </a:xfrm>
          <a:custGeom>
            <a:avLst/>
            <a:gdLst>
              <a:gd name="connsiteX0" fmla="*/ 189091 w 1856191"/>
              <a:gd name="connsiteY0" fmla="*/ 1486500 h 2553340"/>
              <a:gd name="connsiteX1" fmla="*/ 13245 w 1856191"/>
              <a:gd name="connsiteY1" fmla="*/ 1052746 h 2553340"/>
              <a:gd name="connsiteX2" fmla="*/ 505614 w 1856191"/>
              <a:gd name="connsiteY2" fmla="*/ 853453 h 2553340"/>
              <a:gd name="connsiteX3" fmla="*/ 622845 w 1856191"/>
              <a:gd name="connsiteY3" fmla="*/ 32838 h 2553340"/>
              <a:gd name="connsiteX4" fmla="*/ 1244168 w 1856191"/>
              <a:gd name="connsiteY4" fmla="*/ 279023 h 2553340"/>
              <a:gd name="connsiteX5" fmla="*/ 1853768 w 1856191"/>
              <a:gd name="connsiteY5" fmla="*/ 1345823 h 2553340"/>
              <a:gd name="connsiteX6" fmla="*/ 1009707 w 1856191"/>
              <a:gd name="connsiteY6" fmla="*/ 1720961 h 2553340"/>
              <a:gd name="connsiteX7" fmla="*/ 611122 w 1856191"/>
              <a:gd name="connsiteY7" fmla="*/ 2553300 h 2553340"/>
              <a:gd name="connsiteX8" fmla="*/ 282876 w 1856191"/>
              <a:gd name="connsiteY8" fmla="*/ 1685792 h 2553340"/>
              <a:gd name="connsiteX9" fmla="*/ 458722 w 1856191"/>
              <a:gd name="connsiteY9" fmla="*/ 1392715 h 2553340"/>
              <a:gd name="connsiteX10" fmla="*/ 200814 w 1856191"/>
              <a:gd name="connsiteY10" fmla="*/ 1240315 h 25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6191" h="2553340">
                <a:moveTo>
                  <a:pt x="189091" y="1486500"/>
                </a:moveTo>
                <a:cubicBezTo>
                  <a:pt x="74791" y="1322377"/>
                  <a:pt x="-39509" y="1158254"/>
                  <a:pt x="13245" y="1052746"/>
                </a:cubicBezTo>
                <a:cubicBezTo>
                  <a:pt x="65999" y="947238"/>
                  <a:pt x="404014" y="1023438"/>
                  <a:pt x="505614" y="853453"/>
                </a:cubicBezTo>
                <a:cubicBezTo>
                  <a:pt x="607214" y="683468"/>
                  <a:pt x="499753" y="128576"/>
                  <a:pt x="622845" y="32838"/>
                </a:cubicBezTo>
                <a:cubicBezTo>
                  <a:pt x="745937" y="-62900"/>
                  <a:pt x="1039014" y="60192"/>
                  <a:pt x="1244168" y="279023"/>
                </a:cubicBezTo>
                <a:cubicBezTo>
                  <a:pt x="1449322" y="497854"/>
                  <a:pt x="1892845" y="1105500"/>
                  <a:pt x="1853768" y="1345823"/>
                </a:cubicBezTo>
                <a:cubicBezTo>
                  <a:pt x="1814691" y="1586146"/>
                  <a:pt x="1216815" y="1519715"/>
                  <a:pt x="1009707" y="1720961"/>
                </a:cubicBezTo>
                <a:cubicBezTo>
                  <a:pt x="802599" y="1922207"/>
                  <a:pt x="732261" y="2559162"/>
                  <a:pt x="611122" y="2553300"/>
                </a:cubicBezTo>
                <a:cubicBezTo>
                  <a:pt x="489983" y="2547438"/>
                  <a:pt x="308276" y="1879223"/>
                  <a:pt x="282876" y="1685792"/>
                </a:cubicBezTo>
                <a:cubicBezTo>
                  <a:pt x="257476" y="1492361"/>
                  <a:pt x="472399" y="1466961"/>
                  <a:pt x="458722" y="1392715"/>
                </a:cubicBezTo>
                <a:cubicBezTo>
                  <a:pt x="445045" y="1318469"/>
                  <a:pt x="322929" y="1279392"/>
                  <a:pt x="200814" y="124031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 rot="7783069">
            <a:off x="7988246" y="4493559"/>
            <a:ext cx="184833" cy="463169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Полилиния 62"/>
          <p:cNvSpPr/>
          <p:nvPr/>
        </p:nvSpPr>
        <p:spPr>
          <a:xfrm rot="1094743">
            <a:off x="4673566" y="3715279"/>
            <a:ext cx="207553" cy="436419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Полилиния 63"/>
          <p:cNvSpPr/>
          <p:nvPr/>
        </p:nvSpPr>
        <p:spPr>
          <a:xfrm rot="1094743">
            <a:off x="7155382" y="4770339"/>
            <a:ext cx="207553" cy="436419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 rot="21073639" flipH="1">
            <a:off x="7524894" y="4645400"/>
            <a:ext cx="283288" cy="294647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17889237">
            <a:off x="7297305" y="4103909"/>
            <a:ext cx="316239" cy="436419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1094743">
            <a:off x="7699750" y="3955007"/>
            <a:ext cx="207553" cy="436419"/>
          </a:xfrm>
          <a:custGeom>
            <a:avLst/>
            <a:gdLst>
              <a:gd name="connsiteX0" fmla="*/ 9332 w 107644"/>
              <a:gd name="connsiteY0" fmla="*/ 387928 h 387928"/>
              <a:gd name="connsiteX1" fmla="*/ 9332 w 107644"/>
              <a:gd name="connsiteY1" fmla="*/ 332509 h 387928"/>
              <a:gd name="connsiteX2" fmla="*/ 106314 w 107644"/>
              <a:gd name="connsiteY2" fmla="*/ 180109 h 387928"/>
              <a:gd name="connsiteX3" fmla="*/ 64750 w 107644"/>
              <a:gd name="connsiteY3" fmla="*/ 110837 h 387928"/>
              <a:gd name="connsiteX4" fmla="*/ 50896 w 107644"/>
              <a:gd name="connsiteY4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" h="387928">
                <a:moveTo>
                  <a:pt x="9332" y="387928"/>
                </a:moveTo>
                <a:cubicBezTo>
                  <a:pt x="1250" y="377536"/>
                  <a:pt x="-6832" y="367145"/>
                  <a:pt x="9332" y="332509"/>
                </a:cubicBezTo>
                <a:cubicBezTo>
                  <a:pt x="25496" y="297873"/>
                  <a:pt x="97078" y="217054"/>
                  <a:pt x="106314" y="180109"/>
                </a:cubicBezTo>
                <a:cubicBezTo>
                  <a:pt x="115550" y="143164"/>
                  <a:pt x="73986" y="140855"/>
                  <a:pt x="64750" y="110837"/>
                </a:cubicBezTo>
                <a:cubicBezTo>
                  <a:pt x="55514" y="80819"/>
                  <a:pt x="62441" y="64655"/>
                  <a:pt x="50896" y="0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16523" y="4725143"/>
            <a:ext cx="487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25444" y="4725143"/>
            <a:ext cx="6027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1"/>
            <a:ext cx="8928992" cy="230425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Критическая концентрация агрегации </a:t>
            </a:r>
            <a:r>
              <a:rPr lang="ru-RU" dirty="0" smtClean="0"/>
              <a:t>– концентрация полимера, при которой в системе в заметных количествах образуются агрегаты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1639" y="2830907"/>
            <a:ext cx="2304256" cy="3136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709774"/>
            <a:ext cx="2304256" cy="3136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29491" y="2507673"/>
            <a:ext cx="166254" cy="678872"/>
          </a:xfrm>
          <a:custGeom>
            <a:avLst/>
            <a:gdLst>
              <a:gd name="connsiteX0" fmla="*/ 0 w 166254"/>
              <a:gd name="connsiteY0" fmla="*/ 678872 h 678872"/>
              <a:gd name="connsiteX1" fmla="*/ 55418 w 166254"/>
              <a:gd name="connsiteY1" fmla="*/ 526472 h 678872"/>
              <a:gd name="connsiteX2" fmla="*/ 69273 w 166254"/>
              <a:gd name="connsiteY2" fmla="*/ 443345 h 678872"/>
              <a:gd name="connsiteX3" fmla="*/ 83127 w 166254"/>
              <a:gd name="connsiteY3" fmla="*/ 193963 h 678872"/>
              <a:gd name="connsiteX4" fmla="*/ 96982 w 166254"/>
              <a:gd name="connsiteY4" fmla="*/ 152400 h 678872"/>
              <a:gd name="connsiteX5" fmla="*/ 124691 w 166254"/>
              <a:gd name="connsiteY5" fmla="*/ 41563 h 678872"/>
              <a:gd name="connsiteX6" fmla="*/ 166254 w 166254"/>
              <a:gd name="connsiteY6" fmla="*/ 0 h 6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54" h="678872">
                <a:moveTo>
                  <a:pt x="0" y="678872"/>
                </a:moveTo>
                <a:cubicBezTo>
                  <a:pt x="18365" y="632960"/>
                  <a:pt x="43559" y="573908"/>
                  <a:pt x="55418" y="526472"/>
                </a:cubicBezTo>
                <a:cubicBezTo>
                  <a:pt x="62231" y="499220"/>
                  <a:pt x="64655" y="471054"/>
                  <a:pt x="69273" y="443345"/>
                </a:cubicBezTo>
                <a:cubicBezTo>
                  <a:pt x="73891" y="360218"/>
                  <a:pt x="75234" y="276843"/>
                  <a:pt x="83127" y="193963"/>
                </a:cubicBezTo>
                <a:cubicBezTo>
                  <a:pt x="84512" y="179425"/>
                  <a:pt x="93440" y="166568"/>
                  <a:pt x="96982" y="152400"/>
                </a:cubicBezTo>
                <a:cubicBezTo>
                  <a:pt x="99781" y="141204"/>
                  <a:pt x="112022" y="60567"/>
                  <a:pt x="124691" y="41563"/>
                </a:cubicBezTo>
                <a:cubicBezTo>
                  <a:pt x="135559" y="25261"/>
                  <a:pt x="166254" y="0"/>
                  <a:pt x="166254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0" name="Полилиния 9"/>
          <p:cNvSpPr/>
          <p:nvPr/>
        </p:nvSpPr>
        <p:spPr>
          <a:xfrm>
            <a:off x="1420689" y="3032489"/>
            <a:ext cx="782520" cy="603856"/>
          </a:xfrm>
          <a:custGeom>
            <a:avLst/>
            <a:gdLst>
              <a:gd name="connsiteX0" fmla="*/ 200293 w 782520"/>
              <a:gd name="connsiteY0" fmla="*/ 251038 h 603856"/>
              <a:gd name="connsiteX1" fmla="*/ 214147 w 782520"/>
              <a:gd name="connsiteY1" fmla="*/ 112493 h 603856"/>
              <a:gd name="connsiteX2" fmla="*/ 408111 w 782520"/>
              <a:gd name="connsiteY2" fmla="*/ 15511 h 603856"/>
              <a:gd name="connsiteX3" fmla="*/ 546656 w 782520"/>
              <a:gd name="connsiteY3" fmla="*/ 251038 h 603856"/>
              <a:gd name="connsiteX4" fmla="*/ 449675 w 782520"/>
              <a:gd name="connsiteY4" fmla="*/ 251038 h 603856"/>
              <a:gd name="connsiteX5" fmla="*/ 338838 w 782520"/>
              <a:gd name="connsiteY5" fmla="*/ 167911 h 603856"/>
              <a:gd name="connsiteX6" fmla="*/ 255711 w 782520"/>
              <a:gd name="connsiteY6" fmla="*/ 15511 h 603856"/>
              <a:gd name="connsiteX7" fmla="*/ 34038 w 782520"/>
              <a:gd name="connsiteY7" fmla="*/ 70929 h 603856"/>
              <a:gd name="connsiteX8" fmla="*/ 34038 w 782520"/>
              <a:gd name="connsiteY8" fmla="*/ 597402 h 603856"/>
              <a:gd name="connsiteX9" fmla="*/ 352693 w 782520"/>
              <a:gd name="connsiteY9" fmla="*/ 375729 h 603856"/>
              <a:gd name="connsiteX10" fmla="*/ 615929 w 782520"/>
              <a:gd name="connsiteY10" fmla="*/ 555838 h 603856"/>
              <a:gd name="connsiteX11" fmla="*/ 782184 w 782520"/>
              <a:gd name="connsiteY11" fmla="*/ 181766 h 60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520" h="603856">
                <a:moveTo>
                  <a:pt x="200293" y="251038"/>
                </a:moveTo>
                <a:cubicBezTo>
                  <a:pt x="189902" y="201392"/>
                  <a:pt x="179511" y="151747"/>
                  <a:pt x="214147" y="112493"/>
                </a:cubicBezTo>
                <a:cubicBezTo>
                  <a:pt x="248783" y="73238"/>
                  <a:pt x="352693" y="-7580"/>
                  <a:pt x="408111" y="15511"/>
                </a:cubicBezTo>
                <a:cubicBezTo>
                  <a:pt x="463529" y="38602"/>
                  <a:pt x="539729" y="211784"/>
                  <a:pt x="546656" y="251038"/>
                </a:cubicBezTo>
                <a:cubicBezTo>
                  <a:pt x="553583" y="290292"/>
                  <a:pt x="484311" y="264892"/>
                  <a:pt x="449675" y="251038"/>
                </a:cubicBezTo>
                <a:cubicBezTo>
                  <a:pt x="415039" y="237184"/>
                  <a:pt x="371165" y="207166"/>
                  <a:pt x="338838" y="167911"/>
                </a:cubicBezTo>
                <a:cubicBezTo>
                  <a:pt x="306511" y="128656"/>
                  <a:pt x="306511" y="31675"/>
                  <a:pt x="255711" y="15511"/>
                </a:cubicBezTo>
                <a:cubicBezTo>
                  <a:pt x="204911" y="-653"/>
                  <a:pt x="70983" y="-26053"/>
                  <a:pt x="34038" y="70929"/>
                </a:cubicBezTo>
                <a:cubicBezTo>
                  <a:pt x="-2907" y="167911"/>
                  <a:pt x="-19071" y="546602"/>
                  <a:pt x="34038" y="597402"/>
                </a:cubicBezTo>
                <a:cubicBezTo>
                  <a:pt x="87147" y="648202"/>
                  <a:pt x="255711" y="382656"/>
                  <a:pt x="352693" y="375729"/>
                </a:cubicBezTo>
                <a:cubicBezTo>
                  <a:pt x="449675" y="368802"/>
                  <a:pt x="544347" y="588165"/>
                  <a:pt x="615929" y="555838"/>
                </a:cubicBezTo>
                <a:cubicBezTo>
                  <a:pt x="687511" y="523511"/>
                  <a:pt x="789111" y="251039"/>
                  <a:pt x="782184" y="1817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883348" y="3255042"/>
            <a:ext cx="486512" cy="804081"/>
          </a:xfrm>
          <a:custGeom>
            <a:avLst/>
            <a:gdLst>
              <a:gd name="connsiteX0" fmla="*/ 0 w 486512"/>
              <a:gd name="connsiteY0" fmla="*/ 804081 h 804081"/>
              <a:gd name="connsiteX1" fmla="*/ 304800 w 486512"/>
              <a:gd name="connsiteY1" fmla="*/ 360735 h 804081"/>
              <a:gd name="connsiteX2" fmla="*/ 207819 w 486512"/>
              <a:gd name="connsiteY2" fmla="*/ 83644 h 804081"/>
              <a:gd name="connsiteX3" fmla="*/ 471055 w 486512"/>
              <a:gd name="connsiteY3" fmla="*/ 42081 h 804081"/>
              <a:gd name="connsiteX4" fmla="*/ 457200 w 486512"/>
              <a:gd name="connsiteY4" fmla="*/ 637826 h 80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12" h="804081">
                <a:moveTo>
                  <a:pt x="0" y="804081"/>
                </a:moveTo>
                <a:cubicBezTo>
                  <a:pt x="135082" y="642444"/>
                  <a:pt x="270164" y="480808"/>
                  <a:pt x="304800" y="360735"/>
                </a:cubicBezTo>
                <a:cubicBezTo>
                  <a:pt x="339437" y="240662"/>
                  <a:pt x="180110" y="136753"/>
                  <a:pt x="207819" y="83644"/>
                </a:cubicBezTo>
                <a:cubicBezTo>
                  <a:pt x="235528" y="30535"/>
                  <a:pt x="429492" y="-50283"/>
                  <a:pt x="471055" y="42081"/>
                </a:cubicBezTo>
                <a:cubicBezTo>
                  <a:pt x="512618" y="134445"/>
                  <a:pt x="457200" y="637826"/>
                  <a:pt x="457200" y="63782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434880" y="4932207"/>
            <a:ext cx="687200" cy="630133"/>
          </a:xfrm>
          <a:custGeom>
            <a:avLst/>
            <a:gdLst>
              <a:gd name="connsiteX0" fmla="*/ 0 w 687200"/>
              <a:gd name="connsiteY0" fmla="*/ 471066 h 630133"/>
              <a:gd name="connsiteX1" fmla="*/ 83128 w 687200"/>
              <a:gd name="connsiteY1" fmla="*/ 11 h 630133"/>
              <a:gd name="connsiteX2" fmla="*/ 221673 w 687200"/>
              <a:gd name="connsiteY2" fmla="*/ 457211 h 630133"/>
              <a:gd name="connsiteX3" fmla="*/ 429491 w 687200"/>
              <a:gd name="connsiteY3" fmla="*/ 609611 h 630133"/>
              <a:gd name="connsiteX4" fmla="*/ 415637 w 687200"/>
              <a:gd name="connsiteY4" fmla="*/ 41575 h 630133"/>
              <a:gd name="connsiteX5" fmla="*/ 678873 w 687200"/>
              <a:gd name="connsiteY5" fmla="*/ 249393 h 630133"/>
              <a:gd name="connsiteX6" fmla="*/ 595746 w 687200"/>
              <a:gd name="connsiteY6" fmla="*/ 568048 h 6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200" h="630133">
                <a:moveTo>
                  <a:pt x="0" y="471066"/>
                </a:moveTo>
                <a:cubicBezTo>
                  <a:pt x="23091" y="236693"/>
                  <a:pt x="46183" y="2320"/>
                  <a:pt x="83128" y="11"/>
                </a:cubicBezTo>
                <a:cubicBezTo>
                  <a:pt x="120073" y="-2298"/>
                  <a:pt x="163946" y="355611"/>
                  <a:pt x="221673" y="457211"/>
                </a:cubicBezTo>
                <a:cubicBezTo>
                  <a:pt x="279400" y="558811"/>
                  <a:pt x="397164" y="678884"/>
                  <a:pt x="429491" y="609611"/>
                </a:cubicBezTo>
                <a:cubicBezTo>
                  <a:pt x="461818" y="540338"/>
                  <a:pt x="374073" y="101611"/>
                  <a:pt x="415637" y="41575"/>
                </a:cubicBezTo>
                <a:cubicBezTo>
                  <a:pt x="457201" y="-18461"/>
                  <a:pt x="648855" y="161648"/>
                  <a:pt x="678873" y="249393"/>
                </a:cubicBezTo>
                <a:cubicBezTo>
                  <a:pt x="708891" y="337138"/>
                  <a:pt x="652318" y="452593"/>
                  <a:pt x="595746" y="56804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575504" y="4011806"/>
            <a:ext cx="720832" cy="675238"/>
          </a:xfrm>
          <a:custGeom>
            <a:avLst/>
            <a:gdLst>
              <a:gd name="connsiteX0" fmla="*/ 138793 w 720832"/>
              <a:gd name="connsiteY0" fmla="*/ 442876 h 675238"/>
              <a:gd name="connsiteX1" fmla="*/ 235774 w 720832"/>
              <a:gd name="connsiteY1" fmla="*/ 96513 h 675238"/>
              <a:gd name="connsiteX2" fmla="*/ 263483 w 720832"/>
              <a:gd name="connsiteY2" fmla="*/ 332040 h 675238"/>
              <a:gd name="connsiteX3" fmla="*/ 69520 w 720832"/>
              <a:gd name="connsiteY3" fmla="*/ 595276 h 675238"/>
              <a:gd name="connsiteX4" fmla="*/ 665265 w 720832"/>
              <a:gd name="connsiteY4" fmla="*/ 664549 h 675238"/>
              <a:gd name="connsiteX5" fmla="*/ 665265 w 720832"/>
              <a:gd name="connsiteY5" fmla="*/ 401313 h 675238"/>
              <a:gd name="connsiteX6" fmla="*/ 402029 w 720832"/>
              <a:gd name="connsiteY6" fmla="*/ 221204 h 675238"/>
              <a:gd name="connsiteX7" fmla="*/ 595993 w 720832"/>
              <a:gd name="connsiteY7" fmla="*/ 13385 h 675238"/>
              <a:gd name="connsiteX8" fmla="*/ 97229 w 720832"/>
              <a:gd name="connsiteY8" fmla="*/ 41095 h 675238"/>
              <a:gd name="connsiteX9" fmla="*/ 247 w 720832"/>
              <a:gd name="connsiteY9" fmla="*/ 207349 h 67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832" h="675238">
                <a:moveTo>
                  <a:pt x="138793" y="442876"/>
                </a:moveTo>
                <a:cubicBezTo>
                  <a:pt x="176892" y="278931"/>
                  <a:pt x="214992" y="114986"/>
                  <a:pt x="235774" y="96513"/>
                </a:cubicBezTo>
                <a:cubicBezTo>
                  <a:pt x="256556" y="78040"/>
                  <a:pt x="291192" y="248913"/>
                  <a:pt x="263483" y="332040"/>
                </a:cubicBezTo>
                <a:cubicBezTo>
                  <a:pt x="235774" y="415167"/>
                  <a:pt x="2556" y="539858"/>
                  <a:pt x="69520" y="595276"/>
                </a:cubicBezTo>
                <a:cubicBezTo>
                  <a:pt x="136484" y="650694"/>
                  <a:pt x="565974" y="696876"/>
                  <a:pt x="665265" y="664549"/>
                </a:cubicBezTo>
                <a:cubicBezTo>
                  <a:pt x="764556" y="632222"/>
                  <a:pt x="709138" y="475204"/>
                  <a:pt x="665265" y="401313"/>
                </a:cubicBezTo>
                <a:cubicBezTo>
                  <a:pt x="621392" y="327422"/>
                  <a:pt x="413574" y="285859"/>
                  <a:pt x="402029" y="221204"/>
                </a:cubicBezTo>
                <a:cubicBezTo>
                  <a:pt x="390484" y="156549"/>
                  <a:pt x="646793" y="43403"/>
                  <a:pt x="595993" y="13385"/>
                </a:cubicBezTo>
                <a:cubicBezTo>
                  <a:pt x="545193" y="-16633"/>
                  <a:pt x="196520" y="8768"/>
                  <a:pt x="97229" y="41095"/>
                </a:cubicBezTo>
                <a:cubicBezTo>
                  <a:pt x="-2062" y="73422"/>
                  <a:pt x="-908" y="140385"/>
                  <a:pt x="247" y="20734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440873" y="4946003"/>
            <a:ext cx="639917" cy="845548"/>
          </a:xfrm>
          <a:custGeom>
            <a:avLst/>
            <a:gdLst>
              <a:gd name="connsiteX0" fmla="*/ 0 w 639917"/>
              <a:gd name="connsiteY0" fmla="*/ 443415 h 845548"/>
              <a:gd name="connsiteX1" fmla="*/ 166254 w 639917"/>
              <a:gd name="connsiteY1" fmla="*/ 70 h 845548"/>
              <a:gd name="connsiteX2" fmla="*/ 415636 w 639917"/>
              <a:gd name="connsiteY2" fmla="*/ 471124 h 845548"/>
              <a:gd name="connsiteX3" fmla="*/ 13854 w 639917"/>
              <a:gd name="connsiteY3" fmla="*/ 692797 h 845548"/>
              <a:gd name="connsiteX4" fmla="*/ 498763 w 639917"/>
              <a:gd name="connsiteY4" fmla="*/ 845197 h 845548"/>
              <a:gd name="connsiteX5" fmla="*/ 623454 w 639917"/>
              <a:gd name="connsiteY5" fmla="*/ 651233 h 845548"/>
              <a:gd name="connsiteX6" fmla="*/ 623454 w 639917"/>
              <a:gd name="connsiteY6" fmla="*/ 498833 h 845548"/>
              <a:gd name="connsiteX7" fmla="*/ 484909 w 639917"/>
              <a:gd name="connsiteY7" fmla="*/ 637379 h 84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17" h="845548">
                <a:moveTo>
                  <a:pt x="0" y="443415"/>
                </a:moveTo>
                <a:cubicBezTo>
                  <a:pt x="48490" y="219433"/>
                  <a:pt x="96981" y="-4548"/>
                  <a:pt x="166254" y="70"/>
                </a:cubicBezTo>
                <a:cubicBezTo>
                  <a:pt x="235527" y="4688"/>
                  <a:pt x="441036" y="355669"/>
                  <a:pt x="415636" y="471124"/>
                </a:cubicBezTo>
                <a:cubicBezTo>
                  <a:pt x="390236" y="586579"/>
                  <a:pt x="-1" y="630451"/>
                  <a:pt x="13854" y="692797"/>
                </a:cubicBezTo>
                <a:cubicBezTo>
                  <a:pt x="27709" y="755143"/>
                  <a:pt x="397163" y="852124"/>
                  <a:pt x="498763" y="845197"/>
                </a:cubicBezTo>
                <a:cubicBezTo>
                  <a:pt x="600363" y="838270"/>
                  <a:pt x="602672" y="708960"/>
                  <a:pt x="623454" y="651233"/>
                </a:cubicBezTo>
                <a:cubicBezTo>
                  <a:pt x="644236" y="593506"/>
                  <a:pt x="646545" y="501142"/>
                  <a:pt x="623454" y="498833"/>
                </a:cubicBezTo>
                <a:cubicBezTo>
                  <a:pt x="600363" y="496524"/>
                  <a:pt x="535709" y="623524"/>
                  <a:pt x="484909" y="637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630825" y="3089341"/>
            <a:ext cx="547676" cy="472456"/>
          </a:xfrm>
          <a:custGeom>
            <a:avLst/>
            <a:gdLst>
              <a:gd name="connsiteX0" fmla="*/ 160375 w 547676"/>
              <a:gd name="connsiteY0" fmla="*/ 360441 h 472456"/>
              <a:gd name="connsiteX1" fmla="*/ 298920 w 547676"/>
              <a:gd name="connsiteY1" fmla="*/ 223 h 472456"/>
              <a:gd name="connsiteX2" fmla="*/ 506739 w 547676"/>
              <a:gd name="connsiteY2" fmla="*/ 305023 h 472456"/>
              <a:gd name="connsiteX3" fmla="*/ 271211 w 547676"/>
              <a:gd name="connsiteY3" fmla="*/ 208041 h 472456"/>
              <a:gd name="connsiteX4" fmla="*/ 7975 w 547676"/>
              <a:gd name="connsiteY4" fmla="*/ 111059 h 472456"/>
              <a:gd name="connsiteX5" fmla="*/ 174230 w 547676"/>
              <a:gd name="connsiteY5" fmla="*/ 457423 h 472456"/>
              <a:gd name="connsiteX6" fmla="*/ 340484 w 547676"/>
              <a:gd name="connsiteY6" fmla="*/ 318877 h 472456"/>
              <a:gd name="connsiteX7" fmla="*/ 160375 w 547676"/>
              <a:gd name="connsiteY7" fmla="*/ 27932 h 472456"/>
              <a:gd name="connsiteX8" fmla="*/ 451320 w 547676"/>
              <a:gd name="connsiteY8" fmla="*/ 83350 h 472456"/>
              <a:gd name="connsiteX9" fmla="*/ 201939 w 547676"/>
              <a:gd name="connsiteY9" fmla="*/ 277314 h 472456"/>
              <a:gd name="connsiteX10" fmla="*/ 7975 w 547676"/>
              <a:gd name="connsiteY10" fmla="*/ 374295 h 472456"/>
              <a:gd name="connsiteX11" fmla="*/ 479030 w 547676"/>
              <a:gd name="connsiteY11" fmla="*/ 471277 h 472456"/>
              <a:gd name="connsiteX12" fmla="*/ 354339 w 547676"/>
              <a:gd name="connsiteY12" fmla="*/ 305023 h 472456"/>
              <a:gd name="connsiteX13" fmla="*/ 118811 w 547676"/>
              <a:gd name="connsiteY13" fmla="*/ 111059 h 472456"/>
              <a:gd name="connsiteX14" fmla="*/ 534448 w 547676"/>
              <a:gd name="connsiteY14" fmla="*/ 166477 h 472456"/>
              <a:gd name="connsiteX15" fmla="*/ 409757 w 547676"/>
              <a:gd name="connsiteY15" fmla="*/ 346586 h 472456"/>
              <a:gd name="connsiteX16" fmla="*/ 63393 w 547676"/>
              <a:gd name="connsiteY16" fmla="*/ 443568 h 472456"/>
              <a:gd name="connsiteX17" fmla="*/ 146520 w 547676"/>
              <a:gd name="connsiteY17" fmla="*/ 41786 h 4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676" h="472456">
                <a:moveTo>
                  <a:pt x="160375" y="360441"/>
                </a:moveTo>
                <a:cubicBezTo>
                  <a:pt x="200784" y="184950"/>
                  <a:pt x="241193" y="9459"/>
                  <a:pt x="298920" y="223"/>
                </a:cubicBezTo>
                <a:cubicBezTo>
                  <a:pt x="356647" y="-9013"/>
                  <a:pt x="511357" y="270387"/>
                  <a:pt x="506739" y="305023"/>
                </a:cubicBezTo>
                <a:cubicBezTo>
                  <a:pt x="502121" y="339659"/>
                  <a:pt x="354338" y="240368"/>
                  <a:pt x="271211" y="208041"/>
                </a:cubicBezTo>
                <a:cubicBezTo>
                  <a:pt x="188084" y="175714"/>
                  <a:pt x="24138" y="69495"/>
                  <a:pt x="7975" y="111059"/>
                </a:cubicBezTo>
                <a:cubicBezTo>
                  <a:pt x="-8188" y="152623"/>
                  <a:pt x="118812" y="422787"/>
                  <a:pt x="174230" y="457423"/>
                </a:cubicBezTo>
                <a:cubicBezTo>
                  <a:pt x="229648" y="492059"/>
                  <a:pt x="342793" y="390459"/>
                  <a:pt x="340484" y="318877"/>
                </a:cubicBezTo>
                <a:cubicBezTo>
                  <a:pt x="338175" y="247295"/>
                  <a:pt x="141902" y="67186"/>
                  <a:pt x="160375" y="27932"/>
                </a:cubicBezTo>
                <a:cubicBezTo>
                  <a:pt x="178848" y="-11322"/>
                  <a:pt x="444393" y="41786"/>
                  <a:pt x="451320" y="83350"/>
                </a:cubicBezTo>
                <a:cubicBezTo>
                  <a:pt x="458247" y="124914"/>
                  <a:pt x="275830" y="228823"/>
                  <a:pt x="201939" y="277314"/>
                </a:cubicBezTo>
                <a:cubicBezTo>
                  <a:pt x="128048" y="325805"/>
                  <a:pt x="-38207" y="341968"/>
                  <a:pt x="7975" y="374295"/>
                </a:cubicBezTo>
                <a:cubicBezTo>
                  <a:pt x="54157" y="406622"/>
                  <a:pt x="421303" y="482822"/>
                  <a:pt x="479030" y="471277"/>
                </a:cubicBezTo>
                <a:cubicBezTo>
                  <a:pt x="536757" y="459732"/>
                  <a:pt x="414376" y="365059"/>
                  <a:pt x="354339" y="305023"/>
                </a:cubicBezTo>
                <a:cubicBezTo>
                  <a:pt x="294303" y="244987"/>
                  <a:pt x="88793" y="134150"/>
                  <a:pt x="118811" y="111059"/>
                </a:cubicBezTo>
                <a:cubicBezTo>
                  <a:pt x="148829" y="87968"/>
                  <a:pt x="485957" y="127222"/>
                  <a:pt x="534448" y="166477"/>
                </a:cubicBezTo>
                <a:cubicBezTo>
                  <a:pt x="582939" y="205731"/>
                  <a:pt x="488266" y="300404"/>
                  <a:pt x="409757" y="346586"/>
                </a:cubicBezTo>
                <a:cubicBezTo>
                  <a:pt x="331248" y="392768"/>
                  <a:pt x="107266" y="494368"/>
                  <a:pt x="63393" y="443568"/>
                </a:cubicBezTo>
                <a:cubicBezTo>
                  <a:pt x="19520" y="392768"/>
                  <a:pt x="132666" y="71804"/>
                  <a:pt x="146520" y="417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690493" y="4011806"/>
            <a:ext cx="547676" cy="472456"/>
          </a:xfrm>
          <a:custGeom>
            <a:avLst/>
            <a:gdLst>
              <a:gd name="connsiteX0" fmla="*/ 160375 w 547676"/>
              <a:gd name="connsiteY0" fmla="*/ 360441 h 472456"/>
              <a:gd name="connsiteX1" fmla="*/ 298920 w 547676"/>
              <a:gd name="connsiteY1" fmla="*/ 223 h 472456"/>
              <a:gd name="connsiteX2" fmla="*/ 506739 w 547676"/>
              <a:gd name="connsiteY2" fmla="*/ 305023 h 472456"/>
              <a:gd name="connsiteX3" fmla="*/ 271211 w 547676"/>
              <a:gd name="connsiteY3" fmla="*/ 208041 h 472456"/>
              <a:gd name="connsiteX4" fmla="*/ 7975 w 547676"/>
              <a:gd name="connsiteY4" fmla="*/ 111059 h 472456"/>
              <a:gd name="connsiteX5" fmla="*/ 174230 w 547676"/>
              <a:gd name="connsiteY5" fmla="*/ 457423 h 472456"/>
              <a:gd name="connsiteX6" fmla="*/ 340484 w 547676"/>
              <a:gd name="connsiteY6" fmla="*/ 318877 h 472456"/>
              <a:gd name="connsiteX7" fmla="*/ 160375 w 547676"/>
              <a:gd name="connsiteY7" fmla="*/ 27932 h 472456"/>
              <a:gd name="connsiteX8" fmla="*/ 451320 w 547676"/>
              <a:gd name="connsiteY8" fmla="*/ 83350 h 472456"/>
              <a:gd name="connsiteX9" fmla="*/ 201939 w 547676"/>
              <a:gd name="connsiteY9" fmla="*/ 277314 h 472456"/>
              <a:gd name="connsiteX10" fmla="*/ 7975 w 547676"/>
              <a:gd name="connsiteY10" fmla="*/ 374295 h 472456"/>
              <a:gd name="connsiteX11" fmla="*/ 479030 w 547676"/>
              <a:gd name="connsiteY11" fmla="*/ 471277 h 472456"/>
              <a:gd name="connsiteX12" fmla="*/ 354339 w 547676"/>
              <a:gd name="connsiteY12" fmla="*/ 305023 h 472456"/>
              <a:gd name="connsiteX13" fmla="*/ 118811 w 547676"/>
              <a:gd name="connsiteY13" fmla="*/ 111059 h 472456"/>
              <a:gd name="connsiteX14" fmla="*/ 534448 w 547676"/>
              <a:gd name="connsiteY14" fmla="*/ 166477 h 472456"/>
              <a:gd name="connsiteX15" fmla="*/ 409757 w 547676"/>
              <a:gd name="connsiteY15" fmla="*/ 346586 h 472456"/>
              <a:gd name="connsiteX16" fmla="*/ 63393 w 547676"/>
              <a:gd name="connsiteY16" fmla="*/ 443568 h 472456"/>
              <a:gd name="connsiteX17" fmla="*/ 146520 w 547676"/>
              <a:gd name="connsiteY17" fmla="*/ 41786 h 4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676" h="472456">
                <a:moveTo>
                  <a:pt x="160375" y="360441"/>
                </a:moveTo>
                <a:cubicBezTo>
                  <a:pt x="200784" y="184950"/>
                  <a:pt x="241193" y="9459"/>
                  <a:pt x="298920" y="223"/>
                </a:cubicBezTo>
                <a:cubicBezTo>
                  <a:pt x="356647" y="-9013"/>
                  <a:pt x="511357" y="270387"/>
                  <a:pt x="506739" y="305023"/>
                </a:cubicBezTo>
                <a:cubicBezTo>
                  <a:pt x="502121" y="339659"/>
                  <a:pt x="354338" y="240368"/>
                  <a:pt x="271211" y="208041"/>
                </a:cubicBezTo>
                <a:cubicBezTo>
                  <a:pt x="188084" y="175714"/>
                  <a:pt x="24138" y="69495"/>
                  <a:pt x="7975" y="111059"/>
                </a:cubicBezTo>
                <a:cubicBezTo>
                  <a:pt x="-8188" y="152623"/>
                  <a:pt x="118812" y="422787"/>
                  <a:pt x="174230" y="457423"/>
                </a:cubicBezTo>
                <a:cubicBezTo>
                  <a:pt x="229648" y="492059"/>
                  <a:pt x="342793" y="390459"/>
                  <a:pt x="340484" y="318877"/>
                </a:cubicBezTo>
                <a:cubicBezTo>
                  <a:pt x="338175" y="247295"/>
                  <a:pt x="141902" y="67186"/>
                  <a:pt x="160375" y="27932"/>
                </a:cubicBezTo>
                <a:cubicBezTo>
                  <a:pt x="178848" y="-11322"/>
                  <a:pt x="444393" y="41786"/>
                  <a:pt x="451320" y="83350"/>
                </a:cubicBezTo>
                <a:cubicBezTo>
                  <a:pt x="458247" y="124914"/>
                  <a:pt x="275830" y="228823"/>
                  <a:pt x="201939" y="277314"/>
                </a:cubicBezTo>
                <a:cubicBezTo>
                  <a:pt x="128048" y="325805"/>
                  <a:pt x="-38207" y="341968"/>
                  <a:pt x="7975" y="374295"/>
                </a:cubicBezTo>
                <a:cubicBezTo>
                  <a:pt x="54157" y="406622"/>
                  <a:pt x="421303" y="482822"/>
                  <a:pt x="479030" y="471277"/>
                </a:cubicBezTo>
                <a:cubicBezTo>
                  <a:pt x="536757" y="459732"/>
                  <a:pt x="414376" y="365059"/>
                  <a:pt x="354339" y="305023"/>
                </a:cubicBezTo>
                <a:cubicBezTo>
                  <a:pt x="294303" y="244987"/>
                  <a:pt x="88793" y="134150"/>
                  <a:pt x="118811" y="111059"/>
                </a:cubicBezTo>
                <a:cubicBezTo>
                  <a:pt x="148829" y="87968"/>
                  <a:pt x="485957" y="127222"/>
                  <a:pt x="534448" y="166477"/>
                </a:cubicBezTo>
                <a:cubicBezTo>
                  <a:pt x="582939" y="205731"/>
                  <a:pt x="488266" y="300404"/>
                  <a:pt x="409757" y="346586"/>
                </a:cubicBezTo>
                <a:cubicBezTo>
                  <a:pt x="331248" y="392768"/>
                  <a:pt x="107266" y="494368"/>
                  <a:pt x="63393" y="443568"/>
                </a:cubicBezTo>
                <a:cubicBezTo>
                  <a:pt x="19520" y="392768"/>
                  <a:pt x="132666" y="71804"/>
                  <a:pt x="146520" y="417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834764" y="4585653"/>
            <a:ext cx="547676" cy="472456"/>
          </a:xfrm>
          <a:custGeom>
            <a:avLst/>
            <a:gdLst>
              <a:gd name="connsiteX0" fmla="*/ 160375 w 547676"/>
              <a:gd name="connsiteY0" fmla="*/ 360441 h 472456"/>
              <a:gd name="connsiteX1" fmla="*/ 298920 w 547676"/>
              <a:gd name="connsiteY1" fmla="*/ 223 h 472456"/>
              <a:gd name="connsiteX2" fmla="*/ 506739 w 547676"/>
              <a:gd name="connsiteY2" fmla="*/ 305023 h 472456"/>
              <a:gd name="connsiteX3" fmla="*/ 271211 w 547676"/>
              <a:gd name="connsiteY3" fmla="*/ 208041 h 472456"/>
              <a:gd name="connsiteX4" fmla="*/ 7975 w 547676"/>
              <a:gd name="connsiteY4" fmla="*/ 111059 h 472456"/>
              <a:gd name="connsiteX5" fmla="*/ 174230 w 547676"/>
              <a:gd name="connsiteY5" fmla="*/ 457423 h 472456"/>
              <a:gd name="connsiteX6" fmla="*/ 340484 w 547676"/>
              <a:gd name="connsiteY6" fmla="*/ 318877 h 472456"/>
              <a:gd name="connsiteX7" fmla="*/ 160375 w 547676"/>
              <a:gd name="connsiteY7" fmla="*/ 27932 h 472456"/>
              <a:gd name="connsiteX8" fmla="*/ 451320 w 547676"/>
              <a:gd name="connsiteY8" fmla="*/ 83350 h 472456"/>
              <a:gd name="connsiteX9" fmla="*/ 201939 w 547676"/>
              <a:gd name="connsiteY9" fmla="*/ 277314 h 472456"/>
              <a:gd name="connsiteX10" fmla="*/ 7975 w 547676"/>
              <a:gd name="connsiteY10" fmla="*/ 374295 h 472456"/>
              <a:gd name="connsiteX11" fmla="*/ 479030 w 547676"/>
              <a:gd name="connsiteY11" fmla="*/ 471277 h 472456"/>
              <a:gd name="connsiteX12" fmla="*/ 354339 w 547676"/>
              <a:gd name="connsiteY12" fmla="*/ 305023 h 472456"/>
              <a:gd name="connsiteX13" fmla="*/ 118811 w 547676"/>
              <a:gd name="connsiteY13" fmla="*/ 111059 h 472456"/>
              <a:gd name="connsiteX14" fmla="*/ 534448 w 547676"/>
              <a:gd name="connsiteY14" fmla="*/ 166477 h 472456"/>
              <a:gd name="connsiteX15" fmla="*/ 409757 w 547676"/>
              <a:gd name="connsiteY15" fmla="*/ 346586 h 472456"/>
              <a:gd name="connsiteX16" fmla="*/ 63393 w 547676"/>
              <a:gd name="connsiteY16" fmla="*/ 443568 h 472456"/>
              <a:gd name="connsiteX17" fmla="*/ 146520 w 547676"/>
              <a:gd name="connsiteY17" fmla="*/ 41786 h 4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676" h="472456">
                <a:moveTo>
                  <a:pt x="160375" y="360441"/>
                </a:moveTo>
                <a:cubicBezTo>
                  <a:pt x="200784" y="184950"/>
                  <a:pt x="241193" y="9459"/>
                  <a:pt x="298920" y="223"/>
                </a:cubicBezTo>
                <a:cubicBezTo>
                  <a:pt x="356647" y="-9013"/>
                  <a:pt x="511357" y="270387"/>
                  <a:pt x="506739" y="305023"/>
                </a:cubicBezTo>
                <a:cubicBezTo>
                  <a:pt x="502121" y="339659"/>
                  <a:pt x="354338" y="240368"/>
                  <a:pt x="271211" y="208041"/>
                </a:cubicBezTo>
                <a:cubicBezTo>
                  <a:pt x="188084" y="175714"/>
                  <a:pt x="24138" y="69495"/>
                  <a:pt x="7975" y="111059"/>
                </a:cubicBezTo>
                <a:cubicBezTo>
                  <a:pt x="-8188" y="152623"/>
                  <a:pt x="118812" y="422787"/>
                  <a:pt x="174230" y="457423"/>
                </a:cubicBezTo>
                <a:cubicBezTo>
                  <a:pt x="229648" y="492059"/>
                  <a:pt x="342793" y="390459"/>
                  <a:pt x="340484" y="318877"/>
                </a:cubicBezTo>
                <a:cubicBezTo>
                  <a:pt x="338175" y="247295"/>
                  <a:pt x="141902" y="67186"/>
                  <a:pt x="160375" y="27932"/>
                </a:cubicBezTo>
                <a:cubicBezTo>
                  <a:pt x="178848" y="-11322"/>
                  <a:pt x="444393" y="41786"/>
                  <a:pt x="451320" y="83350"/>
                </a:cubicBezTo>
                <a:cubicBezTo>
                  <a:pt x="458247" y="124914"/>
                  <a:pt x="275830" y="228823"/>
                  <a:pt x="201939" y="277314"/>
                </a:cubicBezTo>
                <a:cubicBezTo>
                  <a:pt x="128048" y="325805"/>
                  <a:pt x="-38207" y="341968"/>
                  <a:pt x="7975" y="374295"/>
                </a:cubicBezTo>
                <a:cubicBezTo>
                  <a:pt x="54157" y="406622"/>
                  <a:pt x="421303" y="482822"/>
                  <a:pt x="479030" y="471277"/>
                </a:cubicBezTo>
                <a:cubicBezTo>
                  <a:pt x="536757" y="459732"/>
                  <a:pt x="414376" y="365059"/>
                  <a:pt x="354339" y="305023"/>
                </a:cubicBezTo>
                <a:cubicBezTo>
                  <a:pt x="294303" y="244987"/>
                  <a:pt x="88793" y="134150"/>
                  <a:pt x="118811" y="111059"/>
                </a:cubicBezTo>
                <a:cubicBezTo>
                  <a:pt x="148829" y="87968"/>
                  <a:pt x="485957" y="127222"/>
                  <a:pt x="534448" y="166477"/>
                </a:cubicBezTo>
                <a:cubicBezTo>
                  <a:pt x="582939" y="205731"/>
                  <a:pt x="488266" y="300404"/>
                  <a:pt x="409757" y="346586"/>
                </a:cubicBezTo>
                <a:cubicBezTo>
                  <a:pt x="331248" y="392768"/>
                  <a:pt x="107266" y="494368"/>
                  <a:pt x="63393" y="443568"/>
                </a:cubicBezTo>
                <a:cubicBezTo>
                  <a:pt x="19520" y="392768"/>
                  <a:pt x="132666" y="71804"/>
                  <a:pt x="146520" y="417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690493" y="3187023"/>
            <a:ext cx="547676" cy="472456"/>
          </a:xfrm>
          <a:custGeom>
            <a:avLst/>
            <a:gdLst>
              <a:gd name="connsiteX0" fmla="*/ 160375 w 547676"/>
              <a:gd name="connsiteY0" fmla="*/ 360441 h 472456"/>
              <a:gd name="connsiteX1" fmla="*/ 298920 w 547676"/>
              <a:gd name="connsiteY1" fmla="*/ 223 h 472456"/>
              <a:gd name="connsiteX2" fmla="*/ 506739 w 547676"/>
              <a:gd name="connsiteY2" fmla="*/ 305023 h 472456"/>
              <a:gd name="connsiteX3" fmla="*/ 271211 w 547676"/>
              <a:gd name="connsiteY3" fmla="*/ 208041 h 472456"/>
              <a:gd name="connsiteX4" fmla="*/ 7975 w 547676"/>
              <a:gd name="connsiteY4" fmla="*/ 111059 h 472456"/>
              <a:gd name="connsiteX5" fmla="*/ 174230 w 547676"/>
              <a:gd name="connsiteY5" fmla="*/ 457423 h 472456"/>
              <a:gd name="connsiteX6" fmla="*/ 340484 w 547676"/>
              <a:gd name="connsiteY6" fmla="*/ 318877 h 472456"/>
              <a:gd name="connsiteX7" fmla="*/ 160375 w 547676"/>
              <a:gd name="connsiteY7" fmla="*/ 27932 h 472456"/>
              <a:gd name="connsiteX8" fmla="*/ 451320 w 547676"/>
              <a:gd name="connsiteY8" fmla="*/ 83350 h 472456"/>
              <a:gd name="connsiteX9" fmla="*/ 201939 w 547676"/>
              <a:gd name="connsiteY9" fmla="*/ 277314 h 472456"/>
              <a:gd name="connsiteX10" fmla="*/ 7975 w 547676"/>
              <a:gd name="connsiteY10" fmla="*/ 374295 h 472456"/>
              <a:gd name="connsiteX11" fmla="*/ 479030 w 547676"/>
              <a:gd name="connsiteY11" fmla="*/ 471277 h 472456"/>
              <a:gd name="connsiteX12" fmla="*/ 354339 w 547676"/>
              <a:gd name="connsiteY12" fmla="*/ 305023 h 472456"/>
              <a:gd name="connsiteX13" fmla="*/ 118811 w 547676"/>
              <a:gd name="connsiteY13" fmla="*/ 111059 h 472456"/>
              <a:gd name="connsiteX14" fmla="*/ 534448 w 547676"/>
              <a:gd name="connsiteY14" fmla="*/ 166477 h 472456"/>
              <a:gd name="connsiteX15" fmla="*/ 409757 w 547676"/>
              <a:gd name="connsiteY15" fmla="*/ 346586 h 472456"/>
              <a:gd name="connsiteX16" fmla="*/ 63393 w 547676"/>
              <a:gd name="connsiteY16" fmla="*/ 443568 h 472456"/>
              <a:gd name="connsiteX17" fmla="*/ 146520 w 547676"/>
              <a:gd name="connsiteY17" fmla="*/ 41786 h 4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676" h="472456">
                <a:moveTo>
                  <a:pt x="160375" y="360441"/>
                </a:moveTo>
                <a:cubicBezTo>
                  <a:pt x="200784" y="184950"/>
                  <a:pt x="241193" y="9459"/>
                  <a:pt x="298920" y="223"/>
                </a:cubicBezTo>
                <a:cubicBezTo>
                  <a:pt x="356647" y="-9013"/>
                  <a:pt x="511357" y="270387"/>
                  <a:pt x="506739" y="305023"/>
                </a:cubicBezTo>
                <a:cubicBezTo>
                  <a:pt x="502121" y="339659"/>
                  <a:pt x="354338" y="240368"/>
                  <a:pt x="271211" y="208041"/>
                </a:cubicBezTo>
                <a:cubicBezTo>
                  <a:pt x="188084" y="175714"/>
                  <a:pt x="24138" y="69495"/>
                  <a:pt x="7975" y="111059"/>
                </a:cubicBezTo>
                <a:cubicBezTo>
                  <a:pt x="-8188" y="152623"/>
                  <a:pt x="118812" y="422787"/>
                  <a:pt x="174230" y="457423"/>
                </a:cubicBezTo>
                <a:cubicBezTo>
                  <a:pt x="229648" y="492059"/>
                  <a:pt x="342793" y="390459"/>
                  <a:pt x="340484" y="318877"/>
                </a:cubicBezTo>
                <a:cubicBezTo>
                  <a:pt x="338175" y="247295"/>
                  <a:pt x="141902" y="67186"/>
                  <a:pt x="160375" y="27932"/>
                </a:cubicBezTo>
                <a:cubicBezTo>
                  <a:pt x="178848" y="-11322"/>
                  <a:pt x="444393" y="41786"/>
                  <a:pt x="451320" y="83350"/>
                </a:cubicBezTo>
                <a:cubicBezTo>
                  <a:pt x="458247" y="124914"/>
                  <a:pt x="275830" y="228823"/>
                  <a:pt x="201939" y="277314"/>
                </a:cubicBezTo>
                <a:cubicBezTo>
                  <a:pt x="128048" y="325805"/>
                  <a:pt x="-38207" y="341968"/>
                  <a:pt x="7975" y="374295"/>
                </a:cubicBezTo>
                <a:cubicBezTo>
                  <a:pt x="54157" y="406622"/>
                  <a:pt x="421303" y="482822"/>
                  <a:pt x="479030" y="471277"/>
                </a:cubicBezTo>
                <a:cubicBezTo>
                  <a:pt x="536757" y="459732"/>
                  <a:pt x="414376" y="365059"/>
                  <a:pt x="354339" y="305023"/>
                </a:cubicBezTo>
                <a:cubicBezTo>
                  <a:pt x="294303" y="244987"/>
                  <a:pt x="88793" y="134150"/>
                  <a:pt x="118811" y="111059"/>
                </a:cubicBezTo>
                <a:cubicBezTo>
                  <a:pt x="148829" y="87968"/>
                  <a:pt x="485957" y="127222"/>
                  <a:pt x="534448" y="166477"/>
                </a:cubicBezTo>
                <a:cubicBezTo>
                  <a:pt x="582939" y="205731"/>
                  <a:pt x="488266" y="300404"/>
                  <a:pt x="409757" y="346586"/>
                </a:cubicBezTo>
                <a:cubicBezTo>
                  <a:pt x="331248" y="392768"/>
                  <a:pt x="107266" y="494368"/>
                  <a:pt x="63393" y="443568"/>
                </a:cubicBezTo>
                <a:cubicBezTo>
                  <a:pt x="19520" y="392768"/>
                  <a:pt x="132666" y="71804"/>
                  <a:pt x="146520" y="417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791200" y="3948531"/>
            <a:ext cx="429491" cy="290960"/>
          </a:xfrm>
          <a:custGeom>
            <a:avLst/>
            <a:gdLst>
              <a:gd name="connsiteX0" fmla="*/ 0 w 429491"/>
              <a:gd name="connsiteY0" fmla="*/ 290960 h 290960"/>
              <a:gd name="connsiteX1" fmla="*/ 152400 w 429491"/>
              <a:gd name="connsiteY1" fmla="*/ 14 h 290960"/>
              <a:gd name="connsiteX2" fmla="*/ 374073 w 429491"/>
              <a:gd name="connsiteY2" fmla="*/ 277105 h 290960"/>
              <a:gd name="connsiteX3" fmla="*/ 429491 w 429491"/>
              <a:gd name="connsiteY3" fmla="*/ 13869 h 2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491" h="290960">
                <a:moveTo>
                  <a:pt x="0" y="290960"/>
                </a:moveTo>
                <a:cubicBezTo>
                  <a:pt x="45027" y="146641"/>
                  <a:pt x="90055" y="2323"/>
                  <a:pt x="152400" y="14"/>
                </a:cubicBezTo>
                <a:cubicBezTo>
                  <a:pt x="214745" y="-2295"/>
                  <a:pt x="327891" y="274796"/>
                  <a:pt x="374073" y="277105"/>
                </a:cubicBezTo>
                <a:cubicBezTo>
                  <a:pt x="420255" y="279414"/>
                  <a:pt x="427182" y="57742"/>
                  <a:pt x="429491" y="138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580909" y="5223164"/>
            <a:ext cx="669536" cy="388584"/>
          </a:xfrm>
          <a:custGeom>
            <a:avLst/>
            <a:gdLst>
              <a:gd name="connsiteX0" fmla="*/ 0 w 669536"/>
              <a:gd name="connsiteY0" fmla="*/ 263236 h 388584"/>
              <a:gd name="connsiteX1" fmla="*/ 290946 w 669536"/>
              <a:gd name="connsiteY1" fmla="*/ 69272 h 388584"/>
              <a:gd name="connsiteX2" fmla="*/ 304800 w 669536"/>
              <a:gd name="connsiteY2" fmla="*/ 374072 h 388584"/>
              <a:gd name="connsiteX3" fmla="*/ 665018 w 669536"/>
              <a:gd name="connsiteY3" fmla="*/ 304800 h 388584"/>
              <a:gd name="connsiteX4" fmla="*/ 498764 w 669536"/>
              <a:gd name="connsiteY4" fmla="*/ 0 h 38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36" h="388584">
                <a:moveTo>
                  <a:pt x="0" y="263236"/>
                </a:moveTo>
                <a:cubicBezTo>
                  <a:pt x="120073" y="157017"/>
                  <a:pt x="240146" y="50799"/>
                  <a:pt x="290946" y="69272"/>
                </a:cubicBezTo>
                <a:cubicBezTo>
                  <a:pt x="341746" y="87745"/>
                  <a:pt x="242455" y="334817"/>
                  <a:pt x="304800" y="374072"/>
                </a:cubicBezTo>
                <a:cubicBezTo>
                  <a:pt x="367145" y="413327"/>
                  <a:pt x="632691" y="367145"/>
                  <a:pt x="665018" y="304800"/>
                </a:cubicBezTo>
                <a:cubicBezTo>
                  <a:pt x="697345" y="242455"/>
                  <a:pt x="547255" y="92363"/>
                  <a:pt x="49876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270528" y="3110702"/>
            <a:ext cx="514421" cy="1073371"/>
          </a:xfrm>
          <a:custGeom>
            <a:avLst/>
            <a:gdLst>
              <a:gd name="connsiteX0" fmla="*/ 237145 w 514421"/>
              <a:gd name="connsiteY0" fmla="*/ 851698 h 1073371"/>
              <a:gd name="connsiteX1" fmla="*/ 278708 w 514421"/>
              <a:gd name="connsiteY1" fmla="*/ 519189 h 1073371"/>
              <a:gd name="connsiteX2" fmla="*/ 292563 w 514421"/>
              <a:gd name="connsiteY2" fmla="*/ 823989 h 1073371"/>
              <a:gd name="connsiteX3" fmla="*/ 514236 w 514421"/>
              <a:gd name="connsiteY3" fmla="*/ 34280 h 1073371"/>
              <a:gd name="connsiteX4" fmla="*/ 250999 w 514421"/>
              <a:gd name="connsiteY4" fmla="*/ 200534 h 1073371"/>
              <a:gd name="connsiteX5" fmla="*/ 1617 w 514421"/>
              <a:gd name="connsiteY5" fmla="*/ 727007 h 1073371"/>
              <a:gd name="connsiteX6" fmla="*/ 375690 w 514421"/>
              <a:gd name="connsiteY6" fmla="*/ 1073371 h 107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421" h="1073371">
                <a:moveTo>
                  <a:pt x="237145" y="851698"/>
                </a:moveTo>
                <a:cubicBezTo>
                  <a:pt x="253308" y="687752"/>
                  <a:pt x="269472" y="523807"/>
                  <a:pt x="278708" y="519189"/>
                </a:cubicBezTo>
                <a:cubicBezTo>
                  <a:pt x="287944" y="514571"/>
                  <a:pt x="253308" y="904807"/>
                  <a:pt x="292563" y="823989"/>
                </a:cubicBezTo>
                <a:cubicBezTo>
                  <a:pt x="331818" y="743171"/>
                  <a:pt x="521163" y="138189"/>
                  <a:pt x="514236" y="34280"/>
                </a:cubicBezTo>
                <a:cubicBezTo>
                  <a:pt x="507309" y="-69629"/>
                  <a:pt x="336436" y="85079"/>
                  <a:pt x="250999" y="200534"/>
                </a:cubicBezTo>
                <a:cubicBezTo>
                  <a:pt x="165562" y="315988"/>
                  <a:pt x="-19165" y="581534"/>
                  <a:pt x="1617" y="727007"/>
                </a:cubicBezTo>
                <a:cubicBezTo>
                  <a:pt x="22399" y="872480"/>
                  <a:pt x="361835" y="1029498"/>
                  <a:pt x="375690" y="10733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563091" y="4350144"/>
            <a:ext cx="635425" cy="443529"/>
          </a:xfrm>
          <a:custGeom>
            <a:avLst/>
            <a:gdLst>
              <a:gd name="connsiteX0" fmla="*/ 0 w 635425"/>
              <a:gd name="connsiteY0" fmla="*/ 374256 h 443529"/>
              <a:gd name="connsiteX1" fmla="*/ 207818 w 635425"/>
              <a:gd name="connsiteY1" fmla="*/ 183 h 443529"/>
              <a:gd name="connsiteX2" fmla="*/ 318654 w 635425"/>
              <a:gd name="connsiteY2" fmla="*/ 415820 h 443529"/>
              <a:gd name="connsiteX3" fmla="*/ 346364 w 635425"/>
              <a:gd name="connsiteY3" fmla="*/ 194147 h 443529"/>
              <a:gd name="connsiteX4" fmla="*/ 581891 w 635425"/>
              <a:gd name="connsiteY4" fmla="*/ 14038 h 443529"/>
              <a:gd name="connsiteX5" fmla="*/ 623454 w 635425"/>
              <a:gd name="connsiteY5" fmla="*/ 443529 h 44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425" h="443529">
                <a:moveTo>
                  <a:pt x="0" y="374256"/>
                </a:moveTo>
                <a:cubicBezTo>
                  <a:pt x="77354" y="183756"/>
                  <a:pt x="154709" y="-6744"/>
                  <a:pt x="207818" y="183"/>
                </a:cubicBezTo>
                <a:cubicBezTo>
                  <a:pt x="260927" y="7110"/>
                  <a:pt x="295563" y="383493"/>
                  <a:pt x="318654" y="415820"/>
                </a:cubicBezTo>
                <a:cubicBezTo>
                  <a:pt x="341745" y="448147"/>
                  <a:pt x="302491" y="261111"/>
                  <a:pt x="346364" y="194147"/>
                </a:cubicBezTo>
                <a:cubicBezTo>
                  <a:pt x="390237" y="127183"/>
                  <a:pt x="535709" y="-27526"/>
                  <a:pt x="581891" y="14038"/>
                </a:cubicBezTo>
                <a:cubicBezTo>
                  <a:pt x="628073" y="55602"/>
                  <a:pt x="651163" y="353474"/>
                  <a:pt x="623454" y="44352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404664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Гидрофобно модифицированный </a:t>
            </a:r>
            <a:r>
              <a:rPr lang="ru-RU" sz="3600" dirty="0" err="1" smtClean="0"/>
              <a:t>полиакрилат</a:t>
            </a:r>
            <a:r>
              <a:rPr lang="ru-RU" sz="3600" dirty="0" smtClean="0"/>
              <a:t> - </a:t>
            </a:r>
            <a:r>
              <a:rPr lang="ru-RU" dirty="0" smtClean="0"/>
              <a:t>полиэлектролит, обладающий способностью к значительным конформационным изменениям.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5997" y="3000628"/>
                <a:ext cx="45720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dirty="0"/>
                  <a:t>(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−    </m:t>
                    </m:r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СН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800" b="1" i="1">
                        <a:latin typeface="Cambria Math"/>
                      </a:rPr>
                      <m:t>  −  СН  −</m:t>
                    </m:r>
                  </m:oMath>
                </a14:m>
                <a:r>
                  <a:rPr lang="ru-RU" sz="2800" b="1" dirty="0"/>
                  <a:t> ) </a:t>
                </a:r>
              </a:p>
              <a:p>
                <a:r>
                  <a:rPr lang="ru-RU" sz="2800" b="1" dirty="0"/>
                  <a:t>                       </a:t>
                </a:r>
                <a:r>
                  <a:rPr lang="ru-RU" sz="2800" b="1" dirty="0" smtClean="0"/>
                  <a:t>|</a:t>
                </a:r>
                <a:endParaRPr lang="en-US" sz="2800" b="1" dirty="0" smtClean="0"/>
              </a:p>
              <a:p>
                <a:r>
                  <a:rPr lang="en-US" sz="2800" b="1" dirty="0"/>
                  <a:t> </a:t>
                </a:r>
                <a:r>
                  <a:rPr lang="en-US" sz="2800" b="1" dirty="0" smtClean="0"/>
                  <a:t>                      C</a:t>
                </a:r>
                <a:r>
                  <a:rPr lang="ru-RU" sz="2800" b="1" dirty="0" smtClean="0"/>
                  <a:t> </a:t>
                </a:r>
                <a:r>
                  <a:rPr lang="ru-RU" sz="2800" b="1" dirty="0"/>
                  <a:t>= </a:t>
                </a:r>
                <a:r>
                  <a:rPr lang="ru-RU" sz="2800" b="1" dirty="0" smtClean="0"/>
                  <a:t>О</a:t>
                </a:r>
                <a:endParaRPr lang="en-US" sz="2800" b="1" dirty="0" smtClean="0"/>
              </a:p>
              <a:p>
                <a:r>
                  <a:rPr lang="en-US" sz="2800" b="1" dirty="0"/>
                  <a:t> </a:t>
                </a:r>
                <a:r>
                  <a:rPr lang="en-US" sz="2800" b="1" dirty="0" smtClean="0"/>
                  <a:t>                      </a:t>
                </a:r>
                <a:r>
                  <a:rPr lang="ru-RU" sz="2800" b="1" dirty="0" smtClean="0"/>
                  <a:t>|</a:t>
                </a:r>
                <a:endParaRPr lang="ru-RU" sz="2800" b="1" dirty="0"/>
              </a:p>
              <a:p>
                <a:r>
                  <a:rPr lang="ru-RU" sz="2800" b="1" dirty="0"/>
                  <a:t>                       О </a:t>
                </a:r>
                <a:endParaRPr lang="en-US" sz="2800" b="1" dirty="0"/>
              </a:p>
              <a:p>
                <a:r>
                  <a:rPr lang="en-US" sz="2800" b="1" dirty="0"/>
                  <a:t>                       </a:t>
                </a:r>
                <a:r>
                  <a:rPr lang="ru-RU" sz="2800" b="1" dirty="0"/>
                  <a:t>|</a:t>
                </a:r>
              </a:p>
              <a:p>
                <a:r>
                  <a:rPr lang="ru-RU" sz="2800" b="1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𝟏𝟐</m:t>
                        </m:r>
                      </m:sub>
                    </m:sSub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𝟐𝟓</m:t>
                        </m:r>
                      </m:sub>
                    </m:sSub>
                  </m:oMath>
                </a14:m>
                <a:endParaRPr lang="en-US" sz="2800" b="1" dirty="0"/>
              </a:p>
              <a:p>
                <a:r>
                  <a:rPr lang="en-US" sz="2800" b="1" dirty="0"/>
                  <a:t>20%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7" y="3000628"/>
                <a:ext cx="4572000" cy="35394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667" t="-1549" b="-3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72000" y="2984753"/>
                <a:ext cx="45720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dirty="0"/>
                  <a:t>(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−    </m:t>
                    </m:r>
                    <m:sSub>
                      <m:sSubPr>
                        <m:ctrlPr>
                          <a:rPr lang="ru-RU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/>
                          </a:rPr>
                          <m:t>СН</m:t>
                        </m:r>
                      </m:e>
                      <m:sub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800" b="1" i="1">
                        <a:latin typeface="Cambria Math"/>
                      </a:rPr>
                      <m:t>  −  СН</m:t>
                    </m:r>
                    <m:r>
                      <a:rPr lang="ru-RU" sz="2800" b="1" i="1">
                        <a:latin typeface="Cambria Math"/>
                      </a:rPr>
                      <m:t>  −</m:t>
                    </m:r>
                  </m:oMath>
                </a14:m>
                <a:r>
                  <a:rPr lang="ru-RU" sz="2800" b="1" dirty="0"/>
                  <a:t> </a:t>
                </a:r>
                <a:r>
                  <a:rPr lang="ru-RU" sz="2800" b="1" dirty="0" smtClean="0"/>
                  <a:t>)</a:t>
                </a:r>
                <a:endParaRPr lang="en-US" sz="2800" b="1" dirty="0" smtClean="0"/>
              </a:p>
              <a:p>
                <a:r>
                  <a:rPr lang="en-US" sz="2800" b="1" dirty="0" smtClean="0"/>
                  <a:t>                            </a:t>
                </a:r>
                <a:r>
                  <a:rPr lang="ru-RU" sz="2800" b="1" dirty="0" smtClean="0"/>
                  <a:t>|</a:t>
                </a:r>
                <a:endParaRPr lang="ru-RU" sz="2800" b="1" dirty="0"/>
              </a:p>
              <a:p>
                <a:r>
                  <a:rPr lang="ru-RU" sz="2800" b="1" dirty="0"/>
                  <a:t>                      </a:t>
                </a:r>
                <a:r>
                  <a:rPr lang="en-US" sz="2800" b="1" dirty="0" smtClean="0"/>
                  <a:t>     </a:t>
                </a:r>
                <a:r>
                  <a:rPr lang="ru-RU" sz="2800" b="1" dirty="0" smtClean="0"/>
                  <a:t> </a:t>
                </a:r>
                <a:r>
                  <a:rPr lang="en-US" sz="2800" b="1" dirty="0"/>
                  <a:t>C</a:t>
                </a:r>
                <a:r>
                  <a:rPr lang="ru-RU" sz="2800" b="1" dirty="0" smtClean="0"/>
                  <a:t> </a:t>
                </a:r>
                <a:r>
                  <a:rPr lang="ru-RU" sz="2800" b="1" dirty="0"/>
                  <a:t>= О</a:t>
                </a:r>
              </a:p>
              <a:p>
                <a:r>
                  <a:rPr lang="ru-RU" sz="2800" b="1" dirty="0"/>
                  <a:t>                      </a:t>
                </a:r>
                <a:r>
                  <a:rPr lang="en-US" sz="2800" b="1" dirty="0"/>
                  <a:t>    </a:t>
                </a:r>
                <a:r>
                  <a:rPr lang="en-US" sz="2800" b="1" dirty="0" smtClean="0"/>
                  <a:t>  </a:t>
                </a:r>
                <a:r>
                  <a:rPr lang="ru-RU" sz="2800" b="1" dirty="0"/>
                  <a:t>|</a:t>
                </a:r>
              </a:p>
              <a:p>
                <a:r>
                  <a:rPr lang="en-US" sz="2800" b="1" dirty="0" smtClean="0"/>
                  <a:t>                           </a:t>
                </a:r>
                <a:r>
                  <a:rPr lang="ru-RU" sz="2800" b="1" dirty="0" smtClean="0"/>
                  <a:t> </a:t>
                </a:r>
                <a:r>
                  <a:rPr lang="ru-RU" sz="2800" b="1" dirty="0"/>
                  <a:t>О </a:t>
                </a:r>
                <a:endParaRPr lang="en-US" sz="2800" b="1" dirty="0"/>
              </a:p>
              <a:p>
                <a:r>
                  <a:rPr lang="en-US" sz="2800" b="1" dirty="0"/>
                  <a:t>                    </a:t>
                </a:r>
                <a:r>
                  <a:rPr lang="en-US" sz="2800" b="1" dirty="0" smtClean="0"/>
                  <a:t>        </a:t>
                </a:r>
                <a:r>
                  <a:rPr lang="ru-RU" sz="2800" b="1" dirty="0"/>
                  <a:t>|</a:t>
                </a:r>
              </a:p>
              <a:p>
                <a:r>
                  <a:rPr lang="ru-RU" sz="2800" b="1" dirty="0"/>
                  <a:t>                  </a:t>
                </a:r>
                <a:r>
                  <a:rPr lang="en-US" sz="2800" b="1" dirty="0" smtClean="0"/>
                  <a:t>       </a:t>
                </a:r>
                <a:r>
                  <a:rPr lang="ru-RU" sz="2800" b="1" dirty="0" smtClean="0"/>
                  <a:t> </a:t>
                </a:r>
                <a:r>
                  <a:rPr lang="en-US" sz="2800" b="1" dirty="0" smtClean="0"/>
                  <a:t> </a:t>
                </a:r>
                <a:r>
                  <a:rPr lang="ru-RU" sz="2800" b="1" dirty="0" smtClean="0"/>
                  <a:t> </a:t>
                </a:r>
                <a:r>
                  <a:rPr lang="en-US" sz="2800" b="1" dirty="0"/>
                  <a:t>Na</a:t>
                </a:r>
              </a:p>
              <a:p>
                <a:r>
                  <a:rPr lang="en-US" sz="2800" b="1" dirty="0"/>
                  <a:t>80%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84753"/>
                <a:ext cx="4572000" cy="35394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667" t="-1552" b="-4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Благодаря гидрофобным и электростатическим взаимодействиям в водной среде образуются агрегаты, которые могут быть использованы в качестве </a:t>
            </a:r>
            <a:r>
              <a:rPr lang="ru-RU" dirty="0" err="1" smtClean="0"/>
              <a:t>наноконтейнеров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0" algn="ctr">
              <a:buNone/>
            </a:pPr>
            <a:r>
              <a:rPr lang="ru-RU" b="1" dirty="0" smtClean="0"/>
              <a:t>Целью </a:t>
            </a:r>
            <a:r>
              <a:rPr lang="ru-RU" dirty="0" smtClean="0"/>
              <a:t>данной работы было исследование факторов влияющих на агрегацию исследуемого полимера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187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динамического светорассеяния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pic>
        <p:nvPicPr>
          <p:cNvPr id="5" name="Объект 3" descr="E:\Курсовая\Установка.png"/>
          <p:cNvPicPr>
            <a:picLocks noGr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9"/>
            <a:ext cx="7344815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91264" cy="655272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Результат эксперимента –  получение корреляционных функций.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ru-RU" i="1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τ</m:t>
                        </m:r>
                      </m:sup>
                    </m:sSup>
                  </m:oMath>
                </a14:m>
                <a:r>
                  <a:rPr lang="ru-RU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Г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dirty="0"/>
                  <a:t>, где </a:t>
                </a:r>
                <a:r>
                  <a:rPr lang="en-US" dirty="0"/>
                  <a:t>τ </a:t>
                </a:r>
                <a:r>
                  <a:rPr lang="ru-RU" dirty="0"/>
                  <a:t>- время релаксации, </a:t>
                </a:r>
                <a:r>
                  <a:rPr lang="en-US" dirty="0"/>
                  <a:t>D</a:t>
                </a:r>
                <a:r>
                  <a:rPr lang="ru-RU" dirty="0"/>
                  <a:t>- коэффициент диффузии, Г – скорость релаксации, </a:t>
                </a:r>
                <a:r>
                  <a:rPr lang="en-US" dirty="0"/>
                  <a:t>q</a:t>
                </a:r>
                <a:r>
                  <a:rPr lang="ru-RU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4</m:t>
                        </m:r>
                        <m:r>
                          <a:rPr lang="ru-RU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ₒ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𝜆</m:t>
                        </m:r>
                        <m:r>
                          <a:rPr lang="ru-RU" i="1">
                            <a:latin typeface="Cambria Math"/>
                          </a:rPr>
                          <m:t>ₒ</m:t>
                        </m:r>
                      </m:den>
                    </m:f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b="0" dirty="0" smtClean="0"/>
                  <a:t>- волновой вектор(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𝑛</m:t>
                    </m:r>
                    <m:r>
                      <a:rPr lang="ru-RU" i="1">
                        <a:latin typeface="Cambria Math"/>
                      </a:rPr>
                      <m:t>ₒ </m:t>
                    </m:r>
                  </m:oMath>
                </a14:m>
                <a:r>
                  <a:rPr lang="ru-RU" b="0" dirty="0" smtClean="0"/>
                  <a:t>- показатель преломления растворителя,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𝜆</m:t>
                    </m:r>
                    <m:r>
                      <a:rPr lang="ru-RU" i="1">
                        <a:latin typeface="Cambria Math"/>
                      </a:rPr>
                      <m:t>ₒ</m:t>
                    </m:r>
                  </m:oMath>
                </a14:m>
                <a:r>
                  <a:rPr lang="ru-RU" b="0" dirty="0" smtClean="0"/>
                  <a:t> - длина волны в вакууме).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Для </a:t>
                </a:r>
                <a:r>
                  <a:rPr lang="ru-RU" dirty="0"/>
                  <a:t>сферических невзаимодействующих частиц маленького радиуса верна формула Эйнштейна- Стокса</a:t>
                </a:r>
                <a:r>
                  <a:rPr lang="ru-RU" dirty="0" smtClean="0"/>
                  <a:t>:</a:t>
                </a:r>
                <a:r>
                  <a:rPr lang="ru-RU" dirty="0"/>
                  <a:t> 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  </a:t>
                </a:r>
                <a:r>
                  <a:rPr lang="en-US" dirty="0" smtClean="0"/>
                  <a:t>D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𝑘𝑇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𝜂</m:t>
                        </m:r>
                        <m:r>
                          <a:rPr lang="ru-RU" i="1">
                            <a:latin typeface="Cambria Math"/>
                          </a:rPr>
                          <m:t>ₒ</m:t>
                        </m:r>
                      </m:den>
                    </m:f>
                  </m:oMath>
                </a14:m>
                <a:r>
                  <a:rPr lang="ru-RU" dirty="0"/>
                  <a:t>,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𝑘𝑇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  <m:r>
                          <a:rPr lang="en-US" i="1">
                            <a:latin typeface="Cambria Math"/>
                          </a:rPr>
                          <m:t>𝜂</m:t>
                        </m:r>
                        <m:r>
                          <a:rPr lang="ru-RU" i="1">
                            <a:latin typeface="Cambria Math"/>
                          </a:rPr>
                          <m:t>ₒ</m:t>
                        </m:r>
                      </m:den>
                    </m:f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dirty="0"/>
                  <a:t>- гидродинамический радиус частицы,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𝜂</m:t>
                    </m:r>
                    <m:r>
                      <a:rPr lang="ru-RU" i="1">
                        <a:latin typeface="Cambria Math"/>
                      </a:rPr>
                      <m:t>ₒ−вязкость растворителя, </m:t>
                    </m:r>
                    <m:r>
                      <a:rPr lang="ru-RU" i="1">
                        <a:latin typeface="Cambria Math"/>
                      </a:rPr>
                      <m:t>𝑘</m:t>
                    </m:r>
                    <m:r>
                      <a:rPr lang="ru-RU" i="1">
                        <a:latin typeface="Cambria Math"/>
                      </a:rPr>
                      <m:t>−постоянная Больцмана, Т−температура</m:t>
                    </m:r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В нашем эксперименте были взяты:</a:t>
                </a:r>
              </a:p>
              <a:p>
                <a:pPr marL="0" indent="0">
                  <a:buNone/>
                </a:pPr>
                <a:r>
                  <a:rPr lang="ru-RU" dirty="0"/>
                  <a:t>Т=296</a:t>
                </a:r>
                <a:r>
                  <a:rPr lang="en-US" dirty="0"/>
                  <a:t> K,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𝜂</m:t>
                    </m:r>
                    <m:r>
                      <a:rPr lang="ru-RU" i="1">
                        <a:latin typeface="Cambria Math"/>
                      </a:rPr>
                      <m:t>ₒ=</m:t>
                    </m:r>
                    <m:r>
                      <a:rPr lang="ru-RU" i="1">
                        <a:latin typeface="Cambria Math"/>
                      </a:rPr>
                      <m:t>0</m:t>
                    </m:r>
                    <m:r>
                      <a:rPr lang="ru-RU" i="1">
                        <a:latin typeface="Cambria Math"/>
                      </a:rPr>
                      <m:t>.</m:t>
                    </m:r>
                    <m:r>
                      <a:rPr lang="ru-RU" i="1">
                        <a:latin typeface="Cambria Math"/>
                      </a:rPr>
                      <m:t>00089</m:t>
                    </m:r>
                  </m:oMath>
                </a14:m>
                <a:r>
                  <a:rPr lang="ru-RU" dirty="0"/>
                  <a:t> Па*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dirty="0"/>
                  <a:t>,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ru-RU" i="1">
                        <a:latin typeface="Cambria Math"/>
                      </a:rPr>
                      <m:t>ₒ=</m:t>
                    </m:r>
                    <m:r>
                      <a:rPr lang="ru-RU" i="1">
                        <a:latin typeface="Cambria Math"/>
                      </a:rPr>
                      <m:t>1</m:t>
                    </m:r>
                    <m:r>
                      <a:rPr lang="ru-RU" i="1">
                        <a:latin typeface="Cambria Math"/>
                      </a:rPr>
                      <m:t>.</m:t>
                    </m:r>
                    <m:r>
                      <a:rPr lang="ru-RU" i="1">
                        <a:latin typeface="Cambria Math"/>
                      </a:rPr>
                      <m:t>3320</m:t>
                    </m:r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𝜆</m:t>
                    </m:r>
                    <m:r>
                      <a:rPr lang="ru-RU" i="1">
                        <a:latin typeface="Cambria Math"/>
                      </a:rPr>
                      <m:t>ₒ=</m:t>
                    </m:r>
                    <m:r>
                      <a:rPr lang="ru-RU" i="1">
                        <a:latin typeface="Cambria Math"/>
                      </a:rPr>
                      <m:t>632</m:t>
                    </m:r>
                    <m:r>
                      <a:rPr lang="ru-RU" i="1">
                        <a:latin typeface="Cambria Math"/>
                      </a:rPr>
                      <m:t>,</m:t>
                    </m:r>
                    <m:r>
                      <a:rPr lang="ru-RU" i="1">
                        <a:latin typeface="Cambria Math"/>
                      </a:rPr>
                      <m:t>8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нм</m:t>
                    </m:r>
                  </m:oMath>
                </a14:m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91264" cy="6552728"/>
              </a:xfrm>
              <a:blipFill rotWithShape="1">
                <a:blip r:embed="rId2"/>
                <a:stretch>
                  <a:fillRect l="-1176" t="-1674" r="-1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7240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5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635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Graph</vt:lpstr>
      <vt:lpstr>Изучение агрегации гидрофобно модифицированных полиэлектролитов в разбавленных растворах</vt:lpstr>
      <vt:lpstr>Полиэлектролиты-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динамического светорассеяния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Зависимости для первой, второй и третьей мод скорости релаксации Г от квадрата волнового вектора〖 q〗^2ГМ ПА 0.05 вес.% с содержанием NaСl 0.5 вес.%. </vt:lpstr>
      <vt:lpstr>Презентация PowerPoint</vt:lpstr>
      <vt:lpstr>Презентация PowerPoint</vt:lpstr>
      <vt:lpstr>Исследование образцов ГМ полиакрилата  с 0.05, 0.033, 0.015 и 0.01 вес.%  с содержанием NaCl 0.1 вес%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гидрофобномодифицированных полиэлектролитов в разбавленных растворах</dc:title>
  <dc:creator>Светлана</dc:creator>
  <cp:lastModifiedBy>Светлана</cp:lastModifiedBy>
  <cp:revision>40</cp:revision>
  <dcterms:created xsi:type="dcterms:W3CDTF">2017-03-13T05:29:53Z</dcterms:created>
  <dcterms:modified xsi:type="dcterms:W3CDTF">2017-04-09T09:20:36Z</dcterms:modified>
</cp:coreProperties>
</file>