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77" r:id="rId5"/>
    <p:sldId id="275" r:id="rId6"/>
    <p:sldId id="276" r:id="rId7"/>
    <p:sldId id="262" r:id="rId8"/>
    <p:sldId id="278" r:id="rId9"/>
    <p:sldId id="266" r:id="rId10"/>
    <p:sldId id="265" r:id="rId11"/>
    <p:sldId id="268" r:id="rId12"/>
    <p:sldId id="271" r:id="rId13"/>
    <p:sldId id="272" r:id="rId14"/>
    <p:sldId id="273" r:id="rId15"/>
    <p:sldId id="259" r:id="rId16"/>
    <p:sldId id="260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CC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3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E48E-535A-48CD-9CC2-841333CB7479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0C1A-F8A8-47CD-B485-D6DABC667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33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E48E-535A-48CD-9CC2-841333CB7479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0C1A-F8A8-47CD-B485-D6DABC667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9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E48E-535A-48CD-9CC2-841333CB7479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0C1A-F8A8-47CD-B485-D6DABC667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58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E48E-535A-48CD-9CC2-841333CB7479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0C1A-F8A8-47CD-B485-D6DABC667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7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E48E-535A-48CD-9CC2-841333CB7479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0C1A-F8A8-47CD-B485-D6DABC667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27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E48E-535A-48CD-9CC2-841333CB7479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0C1A-F8A8-47CD-B485-D6DABC667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00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E48E-535A-48CD-9CC2-841333CB7479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0C1A-F8A8-47CD-B485-D6DABC667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68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E48E-535A-48CD-9CC2-841333CB7479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0C1A-F8A8-47CD-B485-D6DABC667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49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E48E-535A-48CD-9CC2-841333CB7479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0C1A-F8A8-47CD-B485-D6DABC667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84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E48E-535A-48CD-9CC2-841333CB7479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0C1A-F8A8-47CD-B485-D6DABC667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77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E48E-535A-48CD-9CC2-841333CB7479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0C1A-F8A8-47CD-B485-D6DABC667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54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AE48E-535A-48CD-9CC2-841333CB7479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0C1A-F8A8-47CD-B485-D6DABC667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80053"/>
            <a:ext cx="7772400" cy="1398775"/>
          </a:xfrm>
        </p:spPr>
        <p:txBody>
          <a:bodyPr>
            <a:noAutofit/>
          </a:bodyPr>
          <a:lstStyle/>
          <a:p>
            <a:r>
              <a:rPr lang="ru-RU" sz="3600" dirty="0"/>
              <a:t>Простые модели возникновения сложных иерархических структур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/>
              <a:t>полимерных системах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7912" y="134471"/>
            <a:ext cx="4908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Московский Государственный Университет имени М.В. Ломоносова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Физический Факультет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38482" y="4424082"/>
            <a:ext cx="3684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Курсовая работа</a:t>
            </a:r>
          </a:p>
          <a:p>
            <a:pPr algn="r"/>
            <a:r>
              <a:rPr lang="ru-RU" dirty="0" smtClean="0"/>
              <a:t>студента 203 группы</a:t>
            </a:r>
          </a:p>
          <a:p>
            <a:pPr algn="r"/>
            <a:r>
              <a:rPr lang="ru-RU" dirty="0" smtClean="0"/>
              <a:t>Чижова Никиты Андреевича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58153" y="5594874"/>
            <a:ext cx="6427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Научный руководитель</a:t>
            </a:r>
            <a:r>
              <a:rPr lang="ru-RU" dirty="0" smtClean="0"/>
              <a:t>: доктор физ.-мат. наук, доцент</a:t>
            </a:r>
            <a:endParaRPr lang="ru-RU" dirty="0" smtClean="0"/>
          </a:p>
          <a:p>
            <a:pPr algn="ctr"/>
            <a:r>
              <a:rPr lang="ru-RU" dirty="0" smtClean="0"/>
              <a:t>		          </a:t>
            </a:r>
            <a:r>
              <a:rPr lang="ru-RU" dirty="0" smtClean="0"/>
              <a:t>Иванов </a:t>
            </a:r>
            <a:r>
              <a:rPr lang="ru-RU" dirty="0" smtClean="0"/>
              <a:t>Виктор Александрович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55744" y="6488668"/>
            <a:ext cx="4632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Москва,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83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 rotWithShape="1">
          <a:blip r:embed="rId2"/>
          <a:srcRect l="2610"/>
          <a:stretch/>
        </p:blipFill>
        <p:spPr>
          <a:xfrm>
            <a:off x="26894" y="1596856"/>
            <a:ext cx="4644246" cy="34632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Результаты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Ромб 3"/>
          <p:cNvSpPr/>
          <p:nvPr/>
        </p:nvSpPr>
        <p:spPr>
          <a:xfrm>
            <a:off x="0" y="5842089"/>
            <a:ext cx="995081" cy="1162612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0" y="5806699"/>
            <a:ext cx="739588" cy="9412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-383929" y="5964796"/>
            <a:ext cx="1074901" cy="1223403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-97593" y="6089462"/>
            <a:ext cx="1092673" cy="13349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6193" y="6277346"/>
            <a:ext cx="38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0972" y="833718"/>
            <a:ext cx="7568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конформаций третьего вида замечено интересное свойство</a:t>
            </a:r>
            <a:endParaRPr lang="ru-RU" dirty="0"/>
          </a:p>
        </p:txBody>
      </p:sp>
      <p:pic>
        <p:nvPicPr>
          <p:cNvPr id="12" name="Рисунок 11"/>
          <p:cNvPicPr/>
          <p:nvPr/>
        </p:nvPicPr>
        <p:blipFill>
          <a:blip r:embed="rId3"/>
          <a:stretch>
            <a:fillRect/>
          </a:stretch>
        </p:blipFill>
        <p:spPr>
          <a:xfrm>
            <a:off x="4520713" y="1532034"/>
            <a:ext cx="4623287" cy="346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7470" y="5427135"/>
            <a:ext cx="7342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Координата </a:t>
            </a:r>
            <a:r>
              <a:rPr lang="ru-RU" b="1" dirty="0"/>
              <a:t>пика распределения среднего косинуса определяется в основном координатой «начала» цепи.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58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Добавим энергию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Ромб 3"/>
          <p:cNvSpPr/>
          <p:nvPr/>
        </p:nvSpPr>
        <p:spPr>
          <a:xfrm>
            <a:off x="0" y="5842089"/>
            <a:ext cx="995081" cy="1162612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0" y="5806699"/>
            <a:ext cx="739588" cy="9412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-383929" y="5964796"/>
            <a:ext cx="1074901" cy="1223403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-97593" y="6089462"/>
            <a:ext cx="1092673" cy="13349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8600" y="6289837"/>
            <a:ext cx="56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0972" y="833718"/>
            <a:ext cx="7568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Упругость. При наличии сгиба </a:t>
            </a:r>
            <a:r>
              <a:rPr lang="en-US" dirty="0" smtClean="0"/>
              <a:t>+1 </a:t>
            </a:r>
            <a:r>
              <a:rPr lang="ru-RU" dirty="0" smtClean="0"/>
              <a:t>к энергии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Добавочные взаимодействия. Если два прямых элемента цепи (три звена на одной линии) находятся рядом, то -1 к энергии.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1783942"/>
            <a:ext cx="6267450" cy="4972050"/>
          </a:xfrm>
          <a:prstGeom prst="rect">
            <a:avLst/>
          </a:prstGeom>
        </p:spPr>
      </p:pic>
      <p:sp>
        <p:nvSpPr>
          <p:cNvPr id="10" name="Стрелка влево 9"/>
          <p:cNvSpPr/>
          <p:nvPr/>
        </p:nvSpPr>
        <p:spPr>
          <a:xfrm>
            <a:off x="7640171" y="3246437"/>
            <a:ext cx="685240" cy="2286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>
            <a:off x="7640171" y="3808955"/>
            <a:ext cx="685240" cy="2286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17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42" y="642728"/>
            <a:ext cx="7811113" cy="57806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Результаты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Ромб 3"/>
          <p:cNvSpPr/>
          <p:nvPr/>
        </p:nvSpPr>
        <p:spPr>
          <a:xfrm>
            <a:off x="0" y="5842089"/>
            <a:ext cx="995081" cy="1162612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0" y="5806699"/>
            <a:ext cx="739588" cy="9412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-383929" y="5964796"/>
            <a:ext cx="1074901" cy="1223403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-97593" y="6089462"/>
            <a:ext cx="1092673" cy="13349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8600" y="6286328"/>
            <a:ext cx="56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677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64" y="524434"/>
            <a:ext cx="8364072" cy="59542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Результаты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Ромб 3"/>
          <p:cNvSpPr/>
          <p:nvPr/>
        </p:nvSpPr>
        <p:spPr>
          <a:xfrm>
            <a:off x="0" y="5842089"/>
            <a:ext cx="995081" cy="1162612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0" y="5806699"/>
            <a:ext cx="739588" cy="9412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-383929" y="5964796"/>
            <a:ext cx="1074901" cy="1223403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-97593" y="6089462"/>
            <a:ext cx="1092673" cy="13349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8600" y="6286328"/>
            <a:ext cx="56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39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1223" y="3092823"/>
            <a:ext cx="5809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Благодарю за внимание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0455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Стрелка вправо 63"/>
          <p:cNvSpPr/>
          <p:nvPr/>
        </p:nvSpPr>
        <p:spPr>
          <a:xfrm flipH="1">
            <a:off x="8096139" y="5061938"/>
            <a:ext cx="749300" cy="2413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 rot="16200000">
            <a:off x="574448" y="3859991"/>
            <a:ext cx="573660" cy="2413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Алгоритм </a:t>
            </a:r>
            <a:r>
              <a:rPr lang="ru-RU" sz="3600" dirty="0" smtClean="0"/>
              <a:t>построения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26193" y="868497"/>
            <a:ext cx="5461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Одномерный массив </a:t>
            </a:r>
            <a:r>
              <a:rPr lang="en-US" dirty="0" err="1" smtClean="0"/>
              <a:t>Globula</a:t>
            </a:r>
            <a:r>
              <a:rPr lang="en-US" dirty="0" smtClean="0"/>
              <a:t>[27]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Трехмерный массив </a:t>
            </a:r>
            <a:r>
              <a:rPr lang="en-US" dirty="0" err="1" smtClean="0"/>
              <a:t>Globula_Map</a:t>
            </a:r>
            <a:r>
              <a:rPr lang="en-US" dirty="0" smtClean="0"/>
              <a:t>[x][y][z]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14629" y="877479"/>
            <a:ext cx="431804" cy="11742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868088" y="1629403"/>
            <a:ext cx="324886" cy="3296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868088" y="1299773"/>
            <a:ext cx="324886" cy="3296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868088" y="966916"/>
            <a:ext cx="324886" cy="3296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309761" y="877479"/>
            <a:ext cx="431804" cy="11742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63220" y="1629403"/>
            <a:ext cx="324886" cy="3296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363220" y="1299773"/>
            <a:ext cx="324886" cy="3296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363220" y="966916"/>
            <a:ext cx="324886" cy="3296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373554" y="877479"/>
            <a:ext cx="431804" cy="11742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427013" y="1629403"/>
            <a:ext cx="324886" cy="3296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427013" y="1299773"/>
            <a:ext cx="324886" cy="3296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427013" y="966916"/>
            <a:ext cx="324886" cy="3296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5851047" y="1411138"/>
            <a:ext cx="106898" cy="10689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002700" y="1411138"/>
            <a:ext cx="106898" cy="10689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148965" y="1411138"/>
            <a:ext cx="106898" cy="10689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893416" y="552866"/>
            <a:ext cx="31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363220" y="554594"/>
            <a:ext cx="31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381753" y="552866"/>
            <a:ext cx="42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26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358899" y="2802524"/>
            <a:ext cx="1338545" cy="7887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Globula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].x = x</a:t>
            </a:r>
          </a:p>
          <a:p>
            <a:pPr algn="ctr"/>
            <a:r>
              <a:rPr lang="en-US" sz="1400" dirty="0" err="1" smtClean="0"/>
              <a:t>Globula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].y = y</a:t>
            </a:r>
          </a:p>
          <a:p>
            <a:pPr algn="ctr"/>
            <a:r>
              <a:rPr lang="en-US" sz="1400" dirty="0" err="1" smtClean="0"/>
              <a:t>Globula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].z = z</a:t>
            </a:r>
            <a:endParaRPr lang="ru-RU" sz="1400" dirty="0"/>
          </a:p>
        </p:txBody>
      </p:sp>
      <p:sp>
        <p:nvSpPr>
          <p:cNvPr id="38" name="Пятиугольник 37"/>
          <p:cNvSpPr/>
          <p:nvPr/>
        </p:nvSpPr>
        <p:spPr>
          <a:xfrm>
            <a:off x="226193" y="2880753"/>
            <a:ext cx="1049782" cy="632294"/>
          </a:xfrm>
          <a:prstGeom prst="homePlate">
            <a:avLst>
              <a:gd name="adj" fmla="val 178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(x, y, z, </a:t>
            </a:r>
            <a:r>
              <a:rPr lang="en-US" sz="1400" dirty="0" err="1" smtClean="0"/>
              <a:t>i</a:t>
            </a:r>
            <a:r>
              <a:rPr lang="en-US" sz="1400" dirty="0" smtClean="0"/>
              <a:t>)</a:t>
            </a:r>
            <a:endParaRPr lang="ru-RU" sz="1400" dirty="0"/>
          </a:p>
        </p:txBody>
      </p:sp>
      <p:sp>
        <p:nvSpPr>
          <p:cNvPr id="42" name="Стрелка вправо 41"/>
          <p:cNvSpPr/>
          <p:nvPr/>
        </p:nvSpPr>
        <p:spPr>
          <a:xfrm>
            <a:off x="2780368" y="3076250"/>
            <a:ext cx="749300" cy="2413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612592" y="2802771"/>
            <a:ext cx="2109099" cy="7885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Если</a:t>
            </a:r>
          </a:p>
          <a:p>
            <a:pPr algn="ctr"/>
            <a:r>
              <a:rPr lang="ru-RU" sz="1400" dirty="0" err="1" smtClean="0"/>
              <a:t>Globula_Map</a:t>
            </a:r>
            <a:r>
              <a:rPr lang="ru-RU" sz="1400" dirty="0" smtClean="0"/>
              <a:t>[x-1</a:t>
            </a:r>
            <a:r>
              <a:rPr lang="ru-RU" sz="1400" dirty="0"/>
              <a:t>][y][z</a:t>
            </a:r>
            <a:r>
              <a:rPr lang="ru-RU" sz="1400" dirty="0" smtClean="0"/>
              <a:t>] = 1</a:t>
            </a:r>
            <a:endParaRPr lang="ru-RU" sz="1400" dirty="0"/>
          </a:p>
        </p:txBody>
      </p:sp>
      <p:sp>
        <p:nvSpPr>
          <p:cNvPr id="45" name="Прямоугольник 44"/>
          <p:cNvSpPr/>
          <p:nvPr/>
        </p:nvSpPr>
        <p:spPr>
          <a:xfrm rot="16200000">
            <a:off x="4510019" y="4005169"/>
            <a:ext cx="360243" cy="103657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 rot="10800000">
            <a:off x="811493" y="4237118"/>
            <a:ext cx="3930475" cy="103657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4516719" y="3591277"/>
            <a:ext cx="473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182970" y="3899054"/>
            <a:ext cx="3333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Вызываем функцию </a:t>
            </a:r>
            <a:r>
              <a:rPr lang="en-US" sz="1400" dirty="0" err="1" smtClean="0"/>
              <a:t>globula</a:t>
            </a:r>
            <a:r>
              <a:rPr lang="en-US" sz="1400" dirty="0" smtClean="0"/>
              <a:t>(x-1, y, z, i+1)</a:t>
            </a:r>
            <a:endParaRPr lang="ru-RU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1112111" y="2357533"/>
            <a:ext cx="691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Основной алгоритм – функция </a:t>
            </a:r>
            <a:r>
              <a:rPr lang="en-US" dirty="0" err="1" smtClean="0"/>
              <a:t>globula</a:t>
            </a:r>
            <a:r>
              <a:rPr lang="en-US" dirty="0" smtClean="0"/>
              <a:t>, </a:t>
            </a:r>
            <a:r>
              <a:rPr lang="ru-RU" dirty="0" smtClean="0"/>
              <a:t>полный рекурсивный перебор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5741565" y="3045010"/>
            <a:ext cx="575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Нет</a:t>
            </a:r>
            <a:endParaRPr lang="ru-RU" sz="1400" dirty="0"/>
          </a:p>
        </p:txBody>
      </p:sp>
      <p:sp>
        <p:nvSpPr>
          <p:cNvPr id="53" name="Стрелка вправо 52"/>
          <p:cNvSpPr/>
          <p:nvPr/>
        </p:nvSpPr>
        <p:spPr>
          <a:xfrm>
            <a:off x="6160733" y="3076250"/>
            <a:ext cx="392467" cy="2413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636839" y="2802771"/>
            <a:ext cx="2373811" cy="7885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Аналогично для </a:t>
            </a:r>
            <a:endParaRPr lang="en-US" sz="1400" dirty="0" smtClean="0"/>
          </a:p>
          <a:p>
            <a:pPr algn="ctr"/>
            <a:r>
              <a:rPr lang="ru-RU" sz="1400" dirty="0" smtClean="0"/>
              <a:t>(</a:t>
            </a:r>
            <a:r>
              <a:rPr lang="en-US" sz="1400" dirty="0" smtClean="0"/>
              <a:t>x, y-1, z</a:t>
            </a:r>
            <a:r>
              <a:rPr lang="ru-RU" sz="1400" dirty="0" smtClean="0"/>
              <a:t>)</a:t>
            </a:r>
            <a:r>
              <a:rPr lang="en-US" sz="1400" dirty="0" smtClean="0"/>
              <a:t>, (x, y, z-1), (x+1, y, z), (x, y+1, z) , (x, y, z+1)</a:t>
            </a:r>
            <a:endParaRPr lang="ru-RU" sz="1400" dirty="0" smtClean="0"/>
          </a:p>
        </p:txBody>
      </p:sp>
      <p:sp>
        <p:nvSpPr>
          <p:cNvPr id="55" name="Прямоугольник 54"/>
          <p:cNvSpPr/>
          <p:nvPr/>
        </p:nvSpPr>
        <p:spPr>
          <a:xfrm rot="10800000">
            <a:off x="4741968" y="4237112"/>
            <a:ext cx="3059006" cy="103659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 rot="16200000">
            <a:off x="7583175" y="4048375"/>
            <a:ext cx="481138" cy="103657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7586836" y="3575816"/>
            <a:ext cx="473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Да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8525326" y="3571567"/>
            <a:ext cx="502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Нет</a:t>
            </a:r>
            <a:endParaRPr lang="ru-RU" sz="1400" dirty="0"/>
          </a:p>
        </p:txBody>
      </p:sp>
      <p:sp>
        <p:nvSpPr>
          <p:cNvPr id="62" name="Прямоугольник 61"/>
          <p:cNvSpPr/>
          <p:nvPr/>
        </p:nvSpPr>
        <p:spPr>
          <a:xfrm rot="16200000">
            <a:off x="8115191" y="4477371"/>
            <a:ext cx="1339136" cy="103657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5957945" y="4788335"/>
            <a:ext cx="2109099" cy="7885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Если </a:t>
            </a:r>
            <a:r>
              <a:rPr lang="en-US" sz="1400" dirty="0" err="1" smtClean="0"/>
              <a:t>i</a:t>
            </a:r>
            <a:r>
              <a:rPr lang="en-US" sz="1400" dirty="0" smtClean="0"/>
              <a:t> = 26,</a:t>
            </a:r>
            <a:r>
              <a:rPr lang="ru-RU" sz="1400" dirty="0" smtClean="0"/>
              <a:t> то конформация найдена</a:t>
            </a:r>
          </a:p>
        </p:txBody>
      </p:sp>
      <p:sp>
        <p:nvSpPr>
          <p:cNvPr id="66" name="Стрелка вправо 65"/>
          <p:cNvSpPr/>
          <p:nvPr/>
        </p:nvSpPr>
        <p:spPr>
          <a:xfrm flipH="1">
            <a:off x="5144122" y="5061938"/>
            <a:ext cx="749300" cy="2413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886076" y="4787974"/>
            <a:ext cx="2192622" cy="7887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Globula_Map</a:t>
            </a:r>
            <a:r>
              <a:rPr lang="ru-RU" sz="1400" dirty="0" smtClean="0"/>
              <a:t>[x][y][z] = 1</a:t>
            </a:r>
            <a:endParaRPr lang="ru-RU" sz="1400" dirty="0"/>
          </a:p>
        </p:txBody>
      </p:sp>
      <p:sp>
        <p:nvSpPr>
          <p:cNvPr id="68" name="Пятиугольник 67"/>
          <p:cNvSpPr/>
          <p:nvPr/>
        </p:nvSpPr>
        <p:spPr>
          <a:xfrm rot="5400000">
            <a:off x="6646480" y="5565101"/>
            <a:ext cx="732025" cy="980803"/>
          </a:xfrm>
          <a:prstGeom prst="homePlate">
            <a:avLst>
              <a:gd name="adj" fmla="val 3608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/>
              <a:t>Обработка</a:t>
            </a:r>
            <a:endParaRPr lang="ru-RU" sz="1400" dirty="0"/>
          </a:p>
        </p:txBody>
      </p:sp>
      <p:sp>
        <p:nvSpPr>
          <p:cNvPr id="69" name="Пятиугольник 68"/>
          <p:cNvSpPr/>
          <p:nvPr/>
        </p:nvSpPr>
        <p:spPr>
          <a:xfrm flipH="1">
            <a:off x="1726948" y="5016067"/>
            <a:ext cx="1049782" cy="332565"/>
          </a:xfrm>
          <a:prstGeom prst="homePlate">
            <a:avLst>
              <a:gd name="adj" fmla="val 178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Выход</a:t>
            </a:r>
            <a:endParaRPr lang="ru-RU" sz="1400" dirty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0" y="2236693"/>
            <a:ext cx="914400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-901949" y="6111144"/>
            <a:ext cx="1533257" cy="1143000"/>
          </a:xfrm>
          <a:prstGeom prst="rect">
            <a:avLst/>
          </a:prstGeom>
          <a:solidFill>
            <a:srgbClr val="FF3300">
              <a:alpha val="6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-792629" y="6286500"/>
            <a:ext cx="1533257" cy="1143000"/>
          </a:xfrm>
          <a:prstGeom prst="rect">
            <a:avLst/>
          </a:prstGeom>
          <a:solidFill>
            <a:srgbClr val="FF3300">
              <a:alpha val="6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80184" y="6359805"/>
            <a:ext cx="631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903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Точки начала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Куб 2"/>
          <p:cNvSpPr/>
          <p:nvPr/>
        </p:nvSpPr>
        <p:spPr>
          <a:xfrm>
            <a:off x="995080" y="1163012"/>
            <a:ext cx="3993777" cy="3993777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76168" y="4828445"/>
            <a:ext cx="622119" cy="622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164685" y="4845729"/>
            <a:ext cx="622119" cy="6221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669171" y="4828444"/>
            <a:ext cx="622119" cy="622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76667" y="3363165"/>
            <a:ext cx="622119" cy="6221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81340" y="1902177"/>
            <a:ext cx="622119" cy="622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165621" y="3363165"/>
            <a:ext cx="622119" cy="6221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645349" y="1902176"/>
            <a:ext cx="622119" cy="622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198302" y="4286261"/>
            <a:ext cx="622119" cy="6221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680478" y="3726792"/>
            <a:ext cx="622119" cy="622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198300" y="1363040"/>
            <a:ext cx="622119" cy="6221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685151" y="898674"/>
            <a:ext cx="622119" cy="622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656685" y="905528"/>
            <a:ext cx="622119" cy="622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152630" y="1363040"/>
            <a:ext cx="622119" cy="6221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>
            <a:stCxn id="13" idx="6"/>
            <a:endCxn id="15" idx="2"/>
          </p:cNvCxnSpPr>
          <p:nvPr/>
        </p:nvCxnSpPr>
        <p:spPr>
          <a:xfrm>
            <a:off x="1298786" y="3674225"/>
            <a:ext cx="866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802336" y="3685011"/>
            <a:ext cx="866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5" idx="0"/>
            <a:endCxn id="17" idx="4"/>
          </p:cNvCxnSpPr>
          <p:nvPr/>
        </p:nvCxnSpPr>
        <p:spPr>
          <a:xfrm flipH="1" flipV="1">
            <a:off x="2475745" y="2502719"/>
            <a:ext cx="936" cy="860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2483261" y="3967998"/>
            <a:ext cx="936" cy="860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9" idx="0"/>
          </p:cNvCxnSpPr>
          <p:nvPr/>
        </p:nvCxnSpPr>
        <p:spPr>
          <a:xfrm flipH="1" flipV="1">
            <a:off x="4509359" y="3516538"/>
            <a:ext cx="3" cy="769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1" idx="0"/>
            <a:endCxn id="23" idx="4"/>
          </p:cNvCxnSpPr>
          <p:nvPr/>
        </p:nvCxnSpPr>
        <p:spPr>
          <a:xfrm flipH="1" flipV="1">
            <a:off x="4509360" y="1985159"/>
            <a:ext cx="1" cy="909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28" idx="6"/>
          </p:cNvCxnSpPr>
          <p:nvPr/>
        </p:nvCxnSpPr>
        <p:spPr>
          <a:xfrm flipH="1">
            <a:off x="3326936" y="1674099"/>
            <a:ext cx="858545" cy="9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28" idx="2"/>
            <a:endCxn id="27" idx="6"/>
          </p:cNvCxnSpPr>
          <p:nvPr/>
        </p:nvCxnSpPr>
        <p:spPr>
          <a:xfrm flipH="1" flipV="1">
            <a:off x="1774749" y="1674100"/>
            <a:ext cx="930068" cy="9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21" idx="3"/>
          </p:cNvCxnSpPr>
          <p:nvPr/>
        </p:nvCxnSpPr>
        <p:spPr>
          <a:xfrm flipV="1">
            <a:off x="4029864" y="3425431"/>
            <a:ext cx="259544" cy="226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669171" y="3373952"/>
            <a:ext cx="622119" cy="6221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4385420" y="2932942"/>
            <a:ext cx="433417" cy="430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4198301" y="2894419"/>
            <a:ext cx="622119" cy="6221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676006" y="2438265"/>
            <a:ext cx="622119" cy="6221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V="1">
            <a:off x="2452437" y="1208821"/>
            <a:ext cx="1068200" cy="1000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2164685" y="1880600"/>
            <a:ext cx="622119" cy="6221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181493" y="905528"/>
            <a:ext cx="622119" cy="6221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704817" y="1372117"/>
            <a:ext cx="622119" cy="6221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2709346" y="2923364"/>
            <a:ext cx="622119" cy="622119"/>
          </a:xfrm>
          <a:prstGeom prst="ellipse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12" name="TextBox 111"/>
          <p:cNvSpPr txBox="1"/>
          <p:nvPr/>
        </p:nvSpPr>
        <p:spPr>
          <a:xfrm>
            <a:off x="6145306" y="1520793"/>
            <a:ext cx="24204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– Вершина куба</a:t>
            </a:r>
          </a:p>
          <a:p>
            <a:r>
              <a:rPr lang="ru-RU" dirty="0" smtClean="0"/>
              <a:t>2 – Центр ребра куба</a:t>
            </a:r>
          </a:p>
          <a:p>
            <a:r>
              <a:rPr lang="ru-RU" dirty="0" smtClean="0"/>
              <a:t>3 – </a:t>
            </a:r>
            <a:r>
              <a:rPr lang="ru-RU" dirty="0"/>
              <a:t>Ц</a:t>
            </a:r>
            <a:r>
              <a:rPr lang="ru-RU" dirty="0" smtClean="0"/>
              <a:t>ентр грани куба</a:t>
            </a:r>
          </a:p>
          <a:p>
            <a:r>
              <a:rPr lang="ru-RU" dirty="0" smtClean="0"/>
              <a:t>4 – Центр куба</a:t>
            </a:r>
          </a:p>
          <a:p>
            <a:endParaRPr lang="ru-RU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656685" y="5778908"/>
            <a:ext cx="660279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Конец непрерывной непересекающейся линии может лежать только в вершине куба или в центре грани куба</a:t>
            </a:r>
          </a:p>
          <a:p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-901949" y="6111144"/>
            <a:ext cx="1533257" cy="1143000"/>
          </a:xfrm>
          <a:prstGeom prst="rect">
            <a:avLst/>
          </a:prstGeom>
          <a:solidFill>
            <a:srgbClr val="FF3300">
              <a:alpha val="6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-792629" y="6286500"/>
            <a:ext cx="1533257" cy="1143000"/>
          </a:xfrm>
          <a:prstGeom prst="rect">
            <a:avLst/>
          </a:prstGeom>
          <a:solidFill>
            <a:srgbClr val="FF3300">
              <a:alpha val="6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80184" y="6359805"/>
            <a:ext cx="631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413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Число конформаций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180230" y="712318"/>
            <a:ext cx="2783541" cy="4920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Конформации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6194" y="2286917"/>
            <a:ext cx="2772501" cy="7320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Концы на одном ребре</a:t>
            </a:r>
          </a:p>
          <a:p>
            <a:pPr lvl="0" algn="ctr"/>
            <a:r>
              <a:rPr lang="ru-RU" dirty="0" smtClean="0"/>
              <a:t> </a:t>
            </a:r>
            <a:r>
              <a:rPr lang="ru-RU" u="sng" dirty="0" smtClean="0"/>
              <a:t>31 164 конформации </a:t>
            </a:r>
            <a:endParaRPr lang="ru-RU" u="sng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6195" y="3211618"/>
            <a:ext cx="2772500" cy="8875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/>
              <a:t>Концы </a:t>
            </a:r>
            <a:r>
              <a:rPr lang="ru-RU" dirty="0" smtClean="0"/>
              <a:t>на одной грани, </a:t>
            </a:r>
          </a:p>
          <a:p>
            <a:pPr lvl="0" algn="ctr"/>
            <a:r>
              <a:rPr lang="ru-RU" dirty="0" smtClean="0"/>
              <a:t>но на разных ребрах</a:t>
            </a:r>
          </a:p>
          <a:p>
            <a:pPr lvl="0" algn="ctr"/>
            <a:r>
              <a:rPr lang="ru-RU" dirty="0" smtClean="0"/>
              <a:t> </a:t>
            </a:r>
            <a:r>
              <a:rPr lang="ru-RU" u="sng" dirty="0" smtClean="0"/>
              <a:t>36 372 конформации </a:t>
            </a:r>
            <a:endParaRPr lang="ru-RU" u="sng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6194" y="1388295"/>
            <a:ext cx="2772501" cy="7151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/>
              <a:t>Концы расположены на вершинах </a:t>
            </a:r>
            <a:r>
              <a:rPr lang="ru-RU" b="1" dirty="0" smtClean="0"/>
              <a:t>куба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6193" y="4297242"/>
            <a:ext cx="2772501" cy="7024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/>
              <a:t>Концы </a:t>
            </a:r>
            <a:r>
              <a:rPr lang="ru-RU" dirty="0" smtClean="0"/>
              <a:t>на разных гранях</a:t>
            </a:r>
          </a:p>
          <a:p>
            <a:pPr lvl="0" algn="ctr"/>
            <a:r>
              <a:rPr lang="ru-RU" u="sng" dirty="0" smtClean="0"/>
              <a:t> 36 372 конформации </a:t>
            </a:r>
            <a:endParaRPr lang="ru-RU" u="sng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6193" y="5198187"/>
            <a:ext cx="2772501" cy="5161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Всего </a:t>
            </a:r>
            <a:r>
              <a:rPr lang="ru-RU" u="sng" dirty="0" smtClean="0"/>
              <a:t>80 288 конформаций </a:t>
            </a:r>
            <a:endParaRPr lang="ru-RU" u="sng" dirty="0"/>
          </a:p>
        </p:txBody>
      </p:sp>
      <p:cxnSp>
        <p:nvCxnSpPr>
          <p:cNvPr id="18" name="Соединительная линия уступом 17"/>
          <p:cNvCxnSpPr>
            <a:stCxn id="10" idx="1"/>
            <a:endCxn id="14" idx="0"/>
          </p:cNvCxnSpPr>
          <p:nvPr/>
        </p:nvCxnSpPr>
        <p:spPr>
          <a:xfrm rot="10800000" flipV="1">
            <a:off x="1612446" y="958335"/>
            <a:ext cx="1567785" cy="429960"/>
          </a:xfrm>
          <a:prstGeom prst="bentConnector2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4" idx="2"/>
            <a:endCxn id="11" idx="0"/>
          </p:cNvCxnSpPr>
          <p:nvPr/>
        </p:nvCxnSpPr>
        <p:spPr>
          <a:xfrm>
            <a:off x="1612445" y="2103419"/>
            <a:ext cx="0" cy="18349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1" idx="2"/>
            <a:endCxn id="13" idx="0"/>
          </p:cNvCxnSpPr>
          <p:nvPr/>
        </p:nvCxnSpPr>
        <p:spPr>
          <a:xfrm>
            <a:off x="1612445" y="3018984"/>
            <a:ext cx="0" cy="19263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3" idx="2"/>
            <a:endCxn id="15" idx="0"/>
          </p:cNvCxnSpPr>
          <p:nvPr/>
        </p:nvCxnSpPr>
        <p:spPr>
          <a:xfrm flipH="1">
            <a:off x="1612444" y="4099124"/>
            <a:ext cx="1" cy="19811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5" idx="2"/>
            <a:endCxn id="16" idx="0"/>
          </p:cNvCxnSpPr>
          <p:nvPr/>
        </p:nvCxnSpPr>
        <p:spPr>
          <a:xfrm>
            <a:off x="1612444" y="4999731"/>
            <a:ext cx="0" cy="198456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180229" y="2296053"/>
            <a:ext cx="2783541" cy="7320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Концы на соседних гранях</a:t>
            </a:r>
          </a:p>
          <a:p>
            <a:pPr lvl="0" algn="ctr"/>
            <a:r>
              <a:rPr lang="ru-RU" dirty="0" smtClean="0"/>
              <a:t> </a:t>
            </a:r>
            <a:r>
              <a:rPr lang="ru-RU" u="sng" dirty="0" smtClean="0"/>
              <a:t>19 668 конформации </a:t>
            </a:r>
            <a:endParaRPr lang="ru-RU" u="sng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180229" y="3220754"/>
            <a:ext cx="2783541" cy="8875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/>
              <a:t>Концы </a:t>
            </a:r>
            <a:r>
              <a:rPr lang="ru-RU" dirty="0" smtClean="0"/>
              <a:t>на противоположных гранях</a:t>
            </a:r>
          </a:p>
          <a:p>
            <a:pPr lvl="0" algn="ctr"/>
            <a:r>
              <a:rPr lang="ru-RU" dirty="0" smtClean="0"/>
              <a:t> </a:t>
            </a:r>
            <a:r>
              <a:rPr lang="ru-RU" u="sng" dirty="0" smtClean="0"/>
              <a:t>5560 конформации </a:t>
            </a:r>
            <a:endParaRPr lang="ru-RU" u="sng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180229" y="1388295"/>
            <a:ext cx="2776816" cy="7151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/>
              <a:t>Концы расположены </a:t>
            </a:r>
            <a:r>
              <a:rPr lang="ru-RU" b="1" dirty="0" smtClean="0"/>
              <a:t>в центрах граней куба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180229" y="5198187"/>
            <a:ext cx="2783541" cy="5161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Всего </a:t>
            </a:r>
            <a:r>
              <a:rPr lang="ru-RU" u="sng" dirty="0"/>
              <a:t>25 </a:t>
            </a:r>
            <a:r>
              <a:rPr lang="ru-RU" u="sng" dirty="0" smtClean="0"/>
              <a:t>228 конформации </a:t>
            </a:r>
            <a:endParaRPr lang="ru-RU" u="sng" dirty="0"/>
          </a:p>
        </p:txBody>
      </p:sp>
      <p:cxnSp>
        <p:nvCxnSpPr>
          <p:cNvPr id="34" name="Прямая соединительная линия 33"/>
          <p:cNvCxnSpPr>
            <a:stCxn id="31" idx="2"/>
            <a:endCxn id="29" idx="0"/>
          </p:cNvCxnSpPr>
          <p:nvPr/>
        </p:nvCxnSpPr>
        <p:spPr>
          <a:xfrm>
            <a:off x="4568637" y="2103419"/>
            <a:ext cx="3363" cy="19263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9" idx="2"/>
            <a:endCxn id="30" idx="0"/>
          </p:cNvCxnSpPr>
          <p:nvPr/>
        </p:nvCxnSpPr>
        <p:spPr>
          <a:xfrm>
            <a:off x="4572000" y="3028120"/>
            <a:ext cx="0" cy="19263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30" idx="2"/>
            <a:endCxn id="33" idx="0"/>
          </p:cNvCxnSpPr>
          <p:nvPr/>
        </p:nvCxnSpPr>
        <p:spPr>
          <a:xfrm>
            <a:off x="4572000" y="4108260"/>
            <a:ext cx="0" cy="1089927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0" idx="2"/>
            <a:endCxn id="31" idx="0"/>
          </p:cNvCxnSpPr>
          <p:nvPr/>
        </p:nvCxnSpPr>
        <p:spPr>
          <a:xfrm flipH="1">
            <a:off x="4568637" y="1204351"/>
            <a:ext cx="3364" cy="18394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6152031" y="2296053"/>
            <a:ext cx="2783541" cy="7320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Концы на одной грани</a:t>
            </a:r>
          </a:p>
          <a:p>
            <a:pPr lvl="0" algn="ctr"/>
            <a:r>
              <a:rPr lang="ru-RU" dirty="0" smtClean="0"/>
              <a:t> </a:t>
            </a:r>
            <a:r>
              <a:rPr lang="en-US" u="sng" dirty="0"/>
              <a:t>21 880 </a:t>
            </a:r>
            <a:r>
              <a:rPr lang="ru-RU" u="sng" dirty="0" smtClean="0"/>
              <a:t>конформации </a:t>
            </a:r>
            <a:endParaRPr lang="ru-RU" u="sng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6152031" y="3220754"/>
            <a:ext cx="2783541" cy="8875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/>
              <a:t>Концы </a:t>
            </a:r>
            <a:r>
              <a:rPr lang="ru-RU" dirty="0" smtClean="0"/>
              <a:t>на противоположных гранях</a:t>
            </a:r>
          </a:p>
          <a:p>
            <a:pPr lvl="0" algn="ctr"/>
            <a:r>
              <a:rPr lang="ru-RU" dirty="0" smtClean="0"/>
              <a:t> </a:t>
            </a:r>
            <a:r>
              <a:rPr lang="ru-RU" u="sng" dirty="0" smtClean="0"/>
              <a:t>28 708  конформации </a:t>
            </a:r>
            <a:endParaRPr lang="ru-RU" u="sng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152031" y="1388295"/>
            <a:ext cx="2776816" cy="7151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/>
              <a:t>Начало – центр грани, конец - вершина</a:t>
            </a:r>
            <a:endParaRPr lang="ru-RU" b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6152031" y="5198187"/>
            <a:ext cx="2783541" cy="5161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Всего </a:t>
            </a:r>
            <a:r>
              <a:rPr lang="ru-RU" u="sng" dirty="0"/>
              <a:t>50 </a:t>
            </a:r>
            <a:r>
              <a:rPr lang="ru-RU" u="sng" dirty="0" smtClean="0"/>
              <a:t>588 конформации </a:t>
            </a:r>
            <a:endParaRPr lang="ru-RU" u="sng" dirty="0"/>
          </a:p>
        </p:txBody>
      </p:sp>
      <p:cxnSp>
        <p:nvCxnSpPr>
          <p:cNvPr id="77" name="Прямая соединительная линия 76"/>
          <p:cNvCxnSpPr>
            <a:stCxn id="75" idx="2"/>
            <a:endCxn id="73" idx="0"/>
          </p:cNvCxnSpPr>
          <p:nvPr/>
        </p:nvCxnSpPr>
        <p:spPr>
          <a:xfrm>
            <a:off x="7540439" y="2103419"/>
            <a:ext cx="3363" cy="19263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73" idx="2"/>
            <a:endCxn id="74" idx="0"/>
          </p:cNvCxnSpPr>
          <p:nvPr/>
        </p:nvCxnSpPr>
        <p:spPr>
          <a:xfrm>
            <a:off x="7543802" y="3028120"/>
            <a:ext cx="0" cy="19263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74" idx="2"/>
            <a:endCxn id="76" idx="0"/>
          </p:cNvCxnSpPr>
          <p:nvPr/>
        </p:nvCxnSpPr>
        <p:spPr>
          <a:xfrm>
            <a:off x="7543802" y="4108260"/>
            <a:ext cx="0" cy="1089927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10" idx="3"/>
            <a:endCxn id="75" idx="0"/>
          </p:cNvCxnSpPr>
          <p:nvPr/>
        </p:nvCxnSpPr>
        <p:spPr>
          <a:xfrm>
            <a:off x="5963771" y="958335"/>
            <a:ext cx="1576668" cy="429960"/>
          </a:xfrm>
          <a:prstGeom prst="bentConnector2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-901949" y="6111144"/>
            <a:ext cx="1533257" cy="1143000"/>
          </a:xfrm>
          <a:prstGeom prst="rect">
            <a:avLst/>
          </a:prstGeom>
          <a:solidFill>
            <a:srgbClr val="FF3300">
              <a:alpha val="6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-792629" y="6286500"/>
            <a:ext cx="1533257" cy="1143000"/>
          </a:xfrm>
          <a:prstGeom prst="rect">
            <a:avLst/>
          </a:prstGeom>
          <a:solidFill>
            <a:srgbClr val="FF3300">
              <a:alpha val="6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80184" y="6359805"/>
            <a:ext cx="631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095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43" y="3189548"/>
            <a:ext cx="8518712" cy="35494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Введение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омб 13"/>
          <p:cNvSpPr/>
          <p:nvPr/>
        </p:nvSpPr>
        <p:spPr>
          <a:xfrm>
            <a:off x="0" y="5842089"/>
            <a:ext cx="995081" cy="1162612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омб 14"/>
          <p:cNvSpPr/>
          <p:nvPr/>
        </p:nvSpPr>
        <p:spPr>
          <a:xfrm>
            <a:off x="0" y="5806699"/>
            <a:ext cx="739588" cy="9412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-383929" y="5964796"/>
            <a:ext cx="1074901" cy="1223403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омб 16"/>
          <p:cNvSpPr/>
          <p:nvPr/>
        </p:nvSpPr>
        <p:spPr>
          <a:xfrm>
            <a:off x="-97593" y="6089462"/>
            <a:ext cx="1092673" cy="13349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26193" y="6277346"/>
            <a:ext cx="38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200" dirty="0"/>
          </a:p>
        </p:txBody>
      </p:sp>
      <p:pic>
        <p:nvPicPr>
          <p:cNvPr id="11" name="Рисунок 10"/>
          <p:cNvPicPr/>
          <p:nvPr/>
        </p:nvPicPr>
        <p:blipFill rotWithShape="1">
          <a:blip r:embed="rId3"/>
          <a:srcRect t="5311"/>
          <a:stretch/>
        </p:blipFill>
        <p:spPr bwMode="auto">
          <a:xfrm>
            <a:off x="739588" y="833555"/>
            <a:ext cx="4128249" cy="21724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38482" y="1131165"/>
            <a:ext cx="32172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Параметры для </a:t>
            </a:r>
            <a:r>
              <a:rPr lang="ru-RU" dirty="0" err="1" smtClean="0"/>
              <a:t>характеризации</a:t>
            </a:r>
            <a:r>
              <a:rPr lang="ru-RU" dirty="0" smtClean="0"/>
              <a:t> </a:t>
            </a:r>
            <a:r>
              <a:rPr lang="ru-RU" dirty="0" smtClean="0"/>
              <a:t>глобулы: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Среднее расстояние между концами подцепи.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Вероятность контакта концов подцепи</a:t>
            </a:r>
            <a:r>
              <a:rPr lang="en-US" dirty="0" smtClean="0"/>
              <a:t>.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86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Модель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9965" y="900952"/>
            <a:ext cx="80682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Кубическая решетка 3х3х3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Полимер из 27-ми звеньев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Связи возможны только по направлению граней куба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В цепи нет самопересечений</a:t>
            </a:r>
            <a:endParaRPr lang="ru-RU" sz="2000" dirty="0"/>
          </a:p>
        </p:txBody>
      </p:sp>
      <p:pic>
        <p:nvPicPr>
          <p:cNvPr id="7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917165" y="2206443"/>
            <a:ext cx="4902666" cy="4532568"/>
          </a:xfrm>
          <a:prstGeom prst="rect">
            <a:avLst/>
          </a:prstGeom>
        </p:spPr>
      </p:pic>
      <p:sp>
        <p:nvSpPr>
          <p:cNvPr id="14" name="Ромб 13"/>
          <p:cNvSpPr/>
          <p:nvPr/>
        </p:nvSpPr>
        <p:spPr>
          <a:xfrm>
            <a:off x="0" y="5842089"/>
            <a:ext cx="995081" cy="1162612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омб 14"/>
          <p:cNvSpPr/>
          <p:nvPr/>
        </p:nvSpPr>
        <p:spPr>
          <a:xfrm>
            <a:off x="0" y="5806699"/>
            <a:ext cx="739588" cy="9412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-383929" y="5964796"/>
            <a:ext cx="1074901" cy="1223403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омб 16"/>
          <p:cNvSpPr/>
          <p:nvPr/>
        </p:nvSpPr>
        <p:spPr>
          <a:xfrm>
            <a:off x="-97593" y="6089462"/>
            <a:ext cx="1092673" cy="13349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26193" y="6277346"/>
            <a:ext cx="38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endParaRPr lang="ru-RU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6494929" y="3684494"/>
            <a:ext cx="22994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Соберем из таких кубиков большую глобулу размером 231х231х231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82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Зависимости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омб 13"/>
          <p:cNvSpPr/>
          <p:nvPr/>
        </p:nvSpPr>
        <p:spPr>
          <a:xfrm>
            <a:off x="0" y="5842089"/>
            <a:ext cx="995081" cy="1162612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омб 14"/>
          <p:cNvSpPr/>
          <p:nvPr/>
        </p:nvSpPr>
        <p:spPr>
          <a:xfrm>
            <a:off x="0" y="5806699"/>
            <a:ext cx="739588" cy="9412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-383929" y="5964796"/>
            <a:ext cx="1074901" cy="1223403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омб 16"/>
          <p:cNvSpPr/>
          <p:nvPr/>
        </p:nvSpPr>
        <p:spPr>
          <a:xfrm>
            <a:off x="-97593" y="6089462"/>
            <a:ext cx="1092673" cy="13349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26193" y="6277346"/>
            <a:ext cx="38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497540" y="1048008"/>
            <a:ext cx="684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Построим упомянутые ранее зависимости для построенной глобулы: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86753" y="5842089"/>
            <a:ext cx="6992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видно, зависимости совпадают с ожидаемыми для фрактальной глобулы.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47877" y="1940915"/>
            <a:ext cx="275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 = x</a:t>
            </a:r>
            <a:r>
              <a:rPr lang="en-US" sz="2400" baseline="30000" dirty="0" smtClean="0"/>
              <a:t>1/3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y = x</a:t>
            </a:r>
            <a:r>
              <a:rPr lang="en-US" sz="2400" baseline="30000" dirty="0" smtClean="0">
                <a:solidFill>
                  <a:srgbClr val="FF0000"/>
                </a:solidFill>
              </a:rPr>
              <a:t>1/2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651483" y="1972346"/>
            <a:ext cx="2608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 = x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y = x</a:t>
            </a:r>
            <a:r>
              <a:rPr lang="en-US" sz="2400" baseline="30000" dirty="0" smtClean="0">
                <a:solidFill>
                  <a:srgbClr val="FF0000"/>
                </a:solidFill>
              </a:rPr>
              <a:t>-3/2</a:t>
            </a:r>
            <a:endParaRPr lang="ru-RU" sz="2400" baseline="30000" dirty="0">
              <a:solidFill>
                <a:srgbClr val="FF000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93" y="2456525"/>
            <a:ext cx="4511407" cy="3110870"/>
          </a:xfrm>
          <a:prstGeom prst="rect">
            <a:avLst/>
          </a:prstGeom>
        </p:spPr>
      </p:pic>
      <p:pic>
        <p:nvPicPr>
          <p:cNvPr id="22" name="Рисунок 21"/>
          <p:cNvPicPr/>
          <p:nvPr/>
        </p:nvPicPr>
        <p:blipFill>
          <a:blip r:embed="rId3"/>
          <a:stretch>
            <a:fillRect/>
          </a:stretch>
        </p:blipFill>
        <p:spPr>
          <a:xfrm>
            <a:off x="4477649" y="2477776"/>
            <a:ext cx="4531880" cy="318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Новый параметр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Ромб 3"/>
          <p:cNvSpPr/>
          <p:nvPr/>
        </p:nvSpPr>
        <p:spPr>
          <a:xfrm>
            <a:off x="0" y="5842089"/>
            <a:ext cx="995081" cy="1162612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0" y="5806699"/>
            <a:ext cx="739588" cy="9412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-383929" y="5964796"/>
            <a:ext cx="1074901" cy="1223403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-97593" y="6089462"/>
            <a:ext cx="1092673" cy="13349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6193" y="6277346"/>
            <a:ext cx="38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6158" y="887506"/>
            <a:ext cx="764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Исследуемый параметр: средний косинус угла между векторами</a:t>
            </a:r>
            <a:r>
              <a:rPr lang="ru-RU" dirty="0"/>
              <a:t>, соединяющими 0-ой и </a:t>
            </a:r>
            <a:r>
              <a:rPr lang="en-US" dirty="0" err="1"/>
              <a:t>i</a:t>
            </a:r>
            <a:r>
              <a:rPr lang="ru-RU" dirty="0"/>
              <a:t>-</a:t>
            </a:r>
            <a:r>
              <a:rPr lang="ru-RU" dirty="0" err="1"/>
              <a:t>ый</a:t>
            </a:r>
            <a:r>
              <a:rPr lang="ru-RU" dirty="0"/>
              <a:t>, и </a:t>
            </a:r>
            <a:r>
              <a:rPr lang="en-US" dirty="0" err="1"/>
              <a:t>i</a:t>
            </a:r>
            <a:r>
              <a:rPr lang="ru-RU" dirty="0"/>
              <a:t>-</a:t>
            </a:r>
            <a:r>
              <a:rPr lang="ru-RU" dirty="0" err="1"/>
              <a:t>ый</a:t>
            </a:r>
            <a:r>
              <a:rPr lang="ru-RU" dirty="0"/>
              <a:t> и (2*</a:t>
            </a:r>
            <a:r>
              <a:rPr lang="en-US" dirty="0" err="1"/>
              <a:t>i</a:t>
            </a:r>
            <a:r>
              <a:rPr lang="ru-RU" dirty="0"/>
              <a:t>)-</a:t>
            </a:r>
            <a:r>
              <a:rPr lang="ru-RU" dirty="0" err="1"/>
              <a:t>ый</a:t>
            </a:r>
            <a:r>
              <a:rPr lang="ru-RU" dirty="0"/>
              <a:t> элементы цепочки.  </a:t>
            </a:r>
          </a:p>
          <a:p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1123517" y="5150253"/>
            <a:ext cx="691836" cy="6918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123517" y="3702453"/>
            <a:ext cx="691836" cy="6918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123517" y="2250977"/>
            <a:ext cx="691836" cy="6918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2620622" y="2250977"/>
            <a:ext cx="691836" cy="6918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i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620622" y="3702453"/>
            <a:ext cx="691836" cy="6918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2620622" y="5150253"/>
            <a:ext cx="691836" cy="6918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078289" y="5150253"/>
            <a:ext cx="691836" cy="6918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2i</a:t>
            </a:r>
            <a:endParaRPr lang="ru-RU" sz="2400" dirty="0"/>
          </a:p>
        </p:txBody>
      </p:sp>
      <p:sp>
        <p:nvSpPr>
          <p:cNvPr id="19" name="Овал 18"/>
          <p:cNvSpPr/>
          <p:nvPr/>
        </p:nvSpPr>
        <p:spPr>
          <a:xfrm>
            <a:off x="4078289" y="3702453"/>
            <a:ext cx="691836" cy="6918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078289" y="2250977"/>
            <a:ext cx="691836" cy="6918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13" idx="4"/>
            <a:endCxn id="12" idx="0"/>
          </p:cNvCxnSpPr>
          <p:nvPr/>
        </p:nvCxnSpPr>
        <p:spPr>
          <a:xfrm>
            <a:off x="1469435" y="4394289"/>
            <a:ext cx="0" cy="755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4" idx="4"/>
            <a:endCxn id="13" idx="0"/>
          </p:cNvCxnSpPr>
          <p:nvPr/>
        </p:nvCxnSpPr>
        <p:spPr>
          <a:xfrm>
            <a:off x="1469435" y="2942813"/>
            <a:ext cx="0" cy="75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4" idx="6"/>
            <a:endCxn id="15" idx="2"/>
          </p:cNvCxnSpPr>
          <p:nvPr/>
        </p:nvCxnSpPr>
        <p:spPr>
          <a:xfrm>
            <a:off x="1815353" y="2596895"/>
            <a:ext cx="8052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5" idx="4"/>
            <a:endCxn id="16" idx="0"/>
          </p:cNvCxnSpPr>
          <p:nvPr/>
        </p:nvCxnSpPr>
        <p:spPr>
          <a:xfrm>
            <a:off x="2966540" y="2942813"/>
            <a:ext cx="0" cy="75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6" idx="4"/>
            <a:endCxn id="17" idx="0"/>
          </p:cNvCxnSpPr>
          <p:nvPr/>
        </p:nvCxnSpPr>
        <p:spPr>
          <a:xfrm>
            <a:off x="2966540" y="4394289"/>
            <a:ext cx="0" cy="755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7" idx="6"/>
            <a:endCxn id="18" idx="2"/>
          </p:cNvCxnSpPr>
          <p:nvPr/>
        </p:nvCxnSpPr>
        <p:spPr>
          <a:xfrm>
            <a:off x="3312458" y="5496171"/>
            <a:ext cx="7658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8" idx="0"/>
            <a:endCxn id="19" idx="4"/>
          </p:cNvCxnSpPr>
          <p:nvPr/>
        </p:nvCxnSpPr>
        <p:spPr>
          <a:xfrm flipV="1">
            <a:off x="4424207" y="4394289"/>
            <a:ext cx="0" cy="755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0" idx="4"/>
            <a:endCxn id="19" idx="0"/>
          </p:cNvCxnSpPr>
          <p:nvPr/>
        </p:nvCxnSpPr>
        <p:spPr>
          <a:xfrm>
            <a:off x="4424207" y="2942813"/>
            <a:ext cx="0" cy="75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2" idx="7"/>
            <a:endCxn id="15" idx="3"/>
          </p:cNvCxnSpPr>
          <p:nvPr/>
        </p:nvCxnSpPr>
        <p:spPr>
          <a:xfrm flipV="1">
            <a:off x="1714036" y="2841496"/>
            <a:ext cx="1007903" cy="24100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5" idx="5"/>
            <a:endCxn id="18" idx="1"/>
          </p:cNvCxnSpPr>
          <p:nvPr/>
        </p:nvCxnSpPr>
        <p:spPr>
          <a:xfrm>
            <a:off x="3211141" y="2841496"/>
            <a:ext cx="968465" cy="24100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Дуга 44"/>
          <p:cNvSpPr/>
          <p:nvPr/>
        </p:nvSpPr>
        <p:spPr>
          <a:xfrm rot="10800000">
            <a:off x="2553776" y="2851583"/>
            <a:ext cx="825344" cy="427061"/>
          </a:xfrm>
          <a:prstGeom prst="arc">
            <a:avLst>
              <a:gd name="adj1" fmla="val 11788391"/>
              <a:gd name="adj2" fmla="val 2061975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2949529" y="3194961"/>
            <a:ext cx="602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ϕ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Прямоугольник 46"/>
              <p:cNvSpPr/>
              <p:nvPr/>
            </p:nvSpPr>
            <p:spPr>
              <a:xfrm>
                <a:off x="5163671" y="3115690"/>
                <a:ext cx="3096185" cy="7107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ba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ar>
                                    <m:barPr>
                                      <m:pos m:val="top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ba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ru-RU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bar>
                                </m:e>
                              </m:d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bar>
                            </m:e>
                          </m: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∙ 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ar>
                                    <m:barPr>
                                      <m:pos m:val="top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ba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ru-RU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bar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671" y="3115690"/>
                <a:ext cx="3096185" cy="7107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5284695" y="4394289"/>
                <a:ext cx="3082511" cy="889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〈"/>
                          <m:endChr m:val="〉"/>
                          <m:ctrlPr>
                            <a:rPr lang="ru-RU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ru-RU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>
                            <m:fPr>
                              <m:type m:val="lin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den>
                          </m:f>
                          <m:f>
                            <m:f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695" y="4394289"/>
                <a:ext cx="3082511" cy="8890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Результаты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Ромб 3"/>
          <p:cNvSpPr/>
          <p:nvPr/>
        </p:nvSpPr>
        <p:spPr>
          <a:xfrm>
            <a:off x="0" y="5842089"/>
            <a:ext cx="995081" cy="1162612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0" y="5806699"/>
            <a:ext cx="739588" cy="9412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-383929" y="5964796"/>
            <a:ext cx="1074901" cy="1223403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-97593" y="6089462"/>
            <a:ext cx="1092673" cy="13349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6193" y="6277346"/>
            <a:ext cx="38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5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0972" y="833718"/>
            <a:ext cx="7568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Косинус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ϕ от номера звена (</a:t>
            </a:r>
            <a:r>
              <a:rPr lang="en-US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в логарифмических координатах</a:t>
            </a:r>
          </a:p>
          <a:p>
            <a:r>
              <a:rPr lang="ru-RU" dirty="0" smtClean="0">
                <a:cs typeface="Times New Roman" panose="02020603050405020304" pitchFamily="18" charset="0"/>
              </a:rPr>
              <a:t>Средний косинус равен 0.02</a:t>
            </a:r>
            <a:endParaRPr lang="ru-RU" dirty="0"/>
          </a:p>
        </p:txBody>
      </p:sp>
      <p:pic>
        <p:nvPicPr>
          <p:cNvPr id="12" name="Рисунок 11" descr="C:\Users\Никита\Desktop\Globul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93" y="1775012"/>
            <a:ext cx="8581632" cy="3953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8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Куб 3х3х3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Ромб 3"/>
          <p:cNvSpPr/>
          <p:nvPr/>
        </p:nvSpPr>
        <p:spPr>
          <a:xfrm>
            <a:off x="0" y="5842089"/>
            <a:ext cx="995081" cy="1162612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0" y="5806699"/>
            <a:ext cx="739588" cy="9412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-383929" y="5964796"/>
            <a:ext cx="1074901" cy="1223403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-97593" y="6089462"/>
            <a:ext cx="1092673" cy="13349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6193" y="6277346"/>
            <a:ext cx="38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6</a:t>
            </a:r>
            <a:endParaRPr lang="ru-RU" sz="2400" dirty="0"/>
          </a:p>
        </p:txBody>
      </p:sp>
      <p:sp>
        <p:nvSpPr>
          <p:cNvPr id="10" name="Куб 9"/>
          <p:cNvSpPr>
            <a:spLocks/>
          </p:cNvSpPr>
          <p:nvPr/>
        </p:nvSpPr>
        <p:spPr>
          <a:xfrm>
            <a:off x="1058500" y="1163012"/>
            <a:ext cx="3993777" cy="3993777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>
            <a:spLocks/>
          </p:cNvSpPr>
          <p:nvPr/>
        </p:nvSpPr>
        <p:spPr>
          <a:xfrm>
            <a:off x="739588" y="4828445"/>
            <a:ext cx="622119" cy="622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>
            <a:spLocks/>
          </p:cNvSpPr>
          <p:nvPr/>
        </p:nvSpPr>
        <p:spPr>
          <a:xfrm>
            <a:off x="2228105" y="4845729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>
            <a:spLocks/>
          </p:cNvSpPr>
          <p:nvPr/>
        </p:nvSpPr>
        <p:spPr>
          <a:xfrm>
            <a:off x="3732591" y="4828444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>
            <a:spLocks/>
          </p:cNvSpPr>
          <p:nvPr/>
        </p:nvSpPr>
        <p:spPr>
          <a:xfrm>
            <a:off x="740087" y="3363165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>
            <a:spLocks/>
          </p:cNvSpPr>
          <p:nvPr/>
        </p:nvSpPr>
        <p:spPr>
          <a:xfrm>
            <a:off x="744760" y="1902177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>
            <a:spLocks/>
          </p:cNvSpPr>
          <p:nvPr/>
        </p:nvSpPr>
        <p:spPr>
          <a:xfrm>
            <a:off x="2229041" y="3363165"/>
            <a:ext cx="622119" cy="622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>
            <a:spLocks/>
          </p:cNvSpPr>
          <p:nvPr/>
        </p:nvSpPr>
        <p:spPr>
          <a:xfrm>
            <a:off x="3708769" y="1902176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>
            <a:spLocks/>
          </p:cNvSpPr>
          <p:nvPr/>
        </p:nvSpPr>
        <p:spPr>
          <a:xfrm>
            <a:off x="4261722" y="4286261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>
            <a:spLocks/>
          </p:cNvSpPr>
          <p:nvPr/>
        </p:nvSpPr>
        <p:spPr>
          <a:xfrm>
            <a:off x="4743898" y="3726792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>
            <a:spLocks/>
          </p:cNvSpPr>
          <p:nvPr/>
        </p:nvSpPr>
        <p:spPr>
          <a:xfrm>
            <a:off x="4261720" y="1363040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>
            <a:spLocks/>
          </p:cNvSpPr>
          <p:nvPr/>
        </p:nvSpPr>
        <p:spPr>
          <a:xfrm>
            <a:off x="4748571" y="898674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>
            <a:spLocks/>
          </p:cNvSpPr>
          <p:nvPr/>
        </p:nvSpPr>
        <p:spPr>
          <a:xfrm>
            <a:off x="1720105" y="905528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>
            <a:spLocks/>
          </p:cNvSpPr>
          <p:nvPr/>
        </p:nvSpPr>
        <p:spPr>
          <a:xfrm>
            <a:off x="1216050" y="1363040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cxnSpLocks/>
            <a:stCxn id="14" idx="6"/>
            <a:endCxn id="16" idx="2"/>
          </p:cNvCxnSpPr>
          <p:nvPr/>
        </p:nvCxnSpPr>
        <p:spPr>
          <a:xfrm>
            <a:off x="1362206" y="3674225"/>
            <a:ext cx="866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cxnSpLocks/>
          </p:cNvCxnSpPr>
          <p:nvPr/>
        </p:nvCxnSpPr>
        <p:spPr>
          <a:xfrm>
            <a:off x="2865756" y="3685011"/>
            <a:ext cx="866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cxnSpLocks/>
            <a:stCxn id="16" idx="0"/>
          </p:cNvCxnSpPr>
          <p:nvPr/>
        </p:nvCxnSpPr>
        <p:spPr>
          <a:xfrm flipH="1" flipV="1">
            <a:off x="2539165" y="2502719"/>
            <a:ext cx="936" cy="860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cxnSpLocks/>
          </p:cNvCxnSpPr>
          <p:nvPr/>
        </p:nvCxnSpPr>
        <p:spPr>
          <a:xfrm flipH="1" flipV="1">
            <a:off x="2546681" y="3967998"/>
            <a:ext cx="936" cy="860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cxnSpLocks/>
            <a:stCxn id="18" idx="0"/>
          </p:cNvCxnSpPr>
          <p:nvPr/>
        </p:nvCxnSpPr>
        <p:spPr>
          <a:xfrm flipH="1" flipV="1">
            <a:off x="4572779" y="3516538"/>
            <a:ext cx="3" cy="769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cxnSpLocks/>
            <a:stCxn id="35" idx="0"/>
            <a:endCxn id="20" idx="4"/>
          </p:cNvCxnSpPr>
          <p:nvPr/>
        </p:nvCxnSpPr>
        <p:spPr>
          <a:xfrm flipH="1" flipV="1">
            <a:off x="4572780" y="1985159"/>
            <a:ext cx="1" cy="909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cxnSpLocks/>
          </p:cNvCxnSpPr>
          <p:nvPr/>
        </p:nvCxnSpPr>
        <p:spPr>
          <a:xfrm flipH="1">
            <a:off x="3390356" y="1674099"/>
            <a:ext cx="858545" cy="9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cxnSpLocks/>
            <a:stCxn id="40" idx="2"/>
            <a:endCxn id="23" idx="6"/>
          </p:cNvCxnSpPr>
          <p:nvPr/>
        </p:nvCxnSpPr>
        <p:spPr>
          <a:xfrm flipH="1" flipV="1">
            <a:off x="1838169" y="1674100"/>
            <a:ext cx="930068" cy="9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cxnSpLocks/>
          </p:cNvCxnSpPr>
          <p:nvPr/>
        </p:nvCxnSpPr>
        <p:spPr>
          <a:xfrm flipV="1">
            <a:off x="4093284" y="3425431"/>
            <a:ext cx="259544" cy="226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>
            <a:spLocks/>
          </p:cNvSpPr>
          <p:nvPr/>
        </p:nvSpPr>
        <p:spPr>
          <a:xfrm>
            <a:off x="3732591" y="3373952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>
            <a:cxnSpLocks/>
          </p:cNvCxnSpPr>
          <p:nvPr/>
        </p:nvCxnSpPr>
        <p:spPr>
          <a:xfrm flipV="1">
            <a:off x="4448840" y="2932942"/>
            <a:ext cx="433417" cy="430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>
            <a:spLocks/>
          </p:cNvSpPr>
          <p:nvPr/>
        </p:nvSpPr>
        <p:spPr>
          <a:xfrm>
            <a:off x="4261721" y="2894419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>
            <a:spLocks/>
          </p:cNvSpPr>
          <p:nvPr/>
        </p:nvSpPr>
        <p:spPr>
          <a:xfrm>
            <a:off x="4739426" y="2438265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>
            <a:cxnSpLocks/>
          </p:cNvCxnSpPr>
          <p:nvPr/>
        </p:nvCxnSpPr>
        <p:spPr>
          <a:xfrm flipV="1">
            <a:off x="2515857" y="1208821"/>
            <a:ext cx="1068200" cy="1000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>
            <a:spLocks/>
          </p:cNvSpPr>
          <p:nvPr/>
        </p:nvSpPr>
        <p:spPr>
          <a:xfrm>
            <a:off x="2228105" y="1880600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>
            <a:spLocks/>
          </p:cNvSpPr>
          <p:nvPr/>
        </p:nvSpPr>
        <p:spPr>
          <a:xfrm>
            <a:off x="3244913" y="905528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>
            <a:spLocks/>
          </p:cNvSpPr>
          <p:nvPr/>
        </p:nvSpPr>
        <p:spPr>
          <a:xfrm>
            <a:off x="2768237" y="1372117"/>
            <a:ext cx="622119" cy="6221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6078071" y="1479176"/>
            <a:ext cx="26625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</a:t>
            </a:r>
            <a:r>
              <a:rPr lang="ru-RU" dirty="0" smtClean="0"/>
              <a:t>возможные конформации разбиваются на три вида:</a:t>
            </a:r>
          </a:p>
          <a:p>
            <a:endParaRPr lang="ru-RU" dirty="0"/>
          </a:p>
          <a:p>
            <a:pPr marL="342900" indent="-342900">
              <a:buAutoNum type="arabicParenR"/>
            </a:pPr>
            <a:r>
              <a:rPr lang="ru-RU" dirty="0" smtClean="0"/>
              <a:t>С началом и концом в вершине</a:t>
            </a:r>
          </a:p>
          <a:p>
            <a:pPr marL="342900" indent="-342900">
              <a:buAutoNum type="arabicParenR"/>
            </a:pPr>
            <a:r>
              <a:rPr lang="ru-RU" dirty="0" smtClean="0"/>
              <a:t>С началом и концом в центре грани</a:t>
            </a:r>
          </a:p>
          <a:p>
            <a:pPr marL="342900" indent="-342900">
              <a:buAutoNum type="arabicParenR"/>
            </a:pPr>
            <a:r>
              <a:rPr lang="ru-RU" dirty="0" smtClean="0"/>
              <a:t>С началом в вершине и концом в центре грани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72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>
          <a:blip r:embed="rId2"/>
          <a:stretch>
            <a:fillRect/>
          </a:stretch>
        </p:blipFill>
        <p:spPr>
          <a:xfrm>
            <a:off x="788565" y="1193778"/>
            <a:ext cx="7411736" cy="538271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Результаты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Ромб 3"/>
          <p:cNvSpPr/>
          <p:nvPr/>
        </p:nvSpPr>
        <p:spPr>
          <a:xfrm>
            <a:off x="0" y="5842089"/>
            <a:ext cx="995081" cy="1162612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0" y="5806699"/>
            <a:ext cx="739588" cy="9412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-383929" y="5964796"/>
            <a:ext cx="1074901" cy="1223403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-97593" y="6089462"/>
            <a:ext cx="1092673" cy="13349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6193" y="6277346"/>
            <a:ext cx="38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0972" y="833718"/>
            <a:ext cx="7568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конформаций в зависимости от среднего косинуса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2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/>
          <p:nvPr/>
        </p:nvPicPr>
        <p:blipFill>
          <a:blip r:embed="rId2"/>
          <a:stretch>
            <a:fillRect/>
          </a:stretch>
        </p:blipFill>
        <p:spPr>
          <a:xfrm>
            <a:off x="690972" y="1316522"/>
            <a:ext cx="7568884" cy="510687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259856" cy="52443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Результаты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4434"/>
            <a:ext cx="914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Ромб 3"/>
          <p:cNvSpPr/>
          <p:nvPr/>
        </p:nvSpPr>
        <p:spPr>
          <a:xfrm>
            <a:off x="0" y="5842089"/>
            <a:ext cx="995081" cy="1162612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0" y="5806699"/>
            <a:ext cx="739588" cy="9412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-383929" y="5964796"/>
            <a:ext cx="1074901" cy="1223403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-97593" y="6089462"/>
            <a:ext cx="1092673" cy="1334994"/>
          </a:xfrm>
          <a:prstGeom prst="diamond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6193" y="6277346"/>
            <a:ext cx="38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0972" y="833718"/>
            <a:ext cx="7568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Общее распределение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9434</TotalTime>
  <Words>553</Words>
  <Application>Microsoft Office PowerPoint</Application>
  <PresentationFormat>Экран (4:3)</PresentationFormat>
  <Paragraphs>140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Garamond</vt:lpstr>
      <vt:lpstr>Times New Roman</vt:lpstr>
      <vt:lpstr>Wingdings</vt:lpstr>
      <vt:lpstr>Тема Office</vt:lpstr>
      <vt:lpstr>Простые модели возникновения сложных иерархических структур  в полимерных системах</vt:lpstr>
      <vt:lpstr>Введение</vt:lpstr>
      <vt:lpstr>Модель</vt:lpstr>
      <vt:lpstr>Зависимости</vt:lpstr>
      <vt:lpstr>Новый параметр</vt:lpstr>
      <vt:lpstr>Результаты</vt:lpstr>
      <vt:lpstr>Куб 3х3х3</vt:lpstr>
      <vt:lpstr>Результаты</vt:lpstr>
      <vt:lpstr>Результаты</vt:lpstr>
      <vt:lpstr>Результаты</vt:lpstr>
      <vt:lpstr>Добавим энергию</vt:lpstr>
      <vt:lpstr>Результаты</vt:lpstr>
      <vt:lpstr>Результаты</vt:lpstr>
      <vt:lpstr>Презентация PowerPoint</vt:lpstr>
      <vt:lpstr>Алгоритм построения</vt:lpstr>
      <vt:lpstr>Точки начала</vt:lpstr>
      <vt:lpstr>Число конформаций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Простые модели возникновения сложных иерархических структур в полимерных системах</dc:title>
  <dc:creator>Никита</dc:creator>
  <cp:lastModifiedBy>Никита</cp:lastModifiedBy>
  <cp:revision>29</cp:revision>
  <dcterms:created xsi:type="dcterms:W3CDTF">2015-04-19T22:06:06Z</dcterms:created>
  <dcterms:modified xsi:type="dcterms:W3CDTF">2015-04-29T11:14:09Z</dcterms:modified>
</cp:coreProperties>
</file>