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5657046185326176"/>
          <c:y val="3.2216134753839096E-2"/>
          <c:w val="0.66580248606343873"/>
          <c:h val="0.79074889112951641"/>
        </c:manualLayout>
      </c:layout>
      <c:barChart>
        <c:barDir val="col"/>
        <c:grouping val="clustered"/>
        <c:ser>
          <c:idx val="1"/>
          <c:order val="0"/>
          <c:tx>
            <c:v>Общее количество статей</c:v>
          </c:tx>
          <c:cat>
            <c:numRef>
              <c:f>Лист1!$A$1:$A$11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Лист1!$C$1:$C$11</c:f>
              <c:numCache>
                <c:formatCode>General</c:formatCode>
                <c:ptCount val="11"/>
                <c:pt idx="0">
                  <c:v>836</c:v>
                </c:pt>
                <c:pt idx="1">
                  <c:v>1710</c:v>
                </c:pt>
                <c:pt idx="2">
                  <c:v>2543</c:v>
                </c:pt>
                <c:pt idx="3">
                  <c:v>3341</c:v>
                </c:pt>
                <c:pt idx="4">
                  <c:v>4195</c:v>
                </c:pt>
                <c:pt idx="5">
                  <c:v>5030</c:v>
                </c:pt>
                <c:pt idx="6">
                  <c:v>5931</c:v>
                </c:pt>
                <c:pt idx="7">
                  <c:v>6785</c:v>
                </c:pt>
                <c:pt idx="8">
                  <c:v>7630</c:v>
                </c:pt>
                <c:pt idx="9">
                  <c:v>8450</c:v>
                </c:pt>
                <c:pt idx="10">
                  <c:v>9263</c:v>
                </c:pt>
              </c:numCache>
            </c:numRef>
          </c:val>
        </c:ser>
        <c:ser>
          <c:idx val="0"/>
          <c:order val="1"/>
          <c:tx>
            <c:v>Количество статей в год</c:v>
          </c:tx>
          <c:val>
            <c:numRef>
              <c:f>Лист1!$B$1:$B$11</c:f>
              <c:numCache>
                <c:formatCode>General</c:formatCode>
                <c:ptCount val="11"/>
                <c:pt idx="0">
                  <c:v>836</c:v>
                </c:pt>
                <c:pt idx="1">
                  <c:v>874</c:v>
                </c:pt>
                <c:pt idx="2">
                  <c:v>833</c:v>
                </c:pt>
                <c:pt idx="3">
                  <c:v>798</c:v>
                </c:pt>
                <c:pt idx="4">
                  <c:v>854</c:v>
                </c:pt>
                <c:pt idx="5">
                  <c:v>835</c:v>
                </c:pt>
                <c:pt idx="6">
                  <c:v>901</c:v>
                </c:pt>
                <c:pt idx="7">
                  <c:v>854</c:v>
                </c:pt>
                <c:pt idx="8">
                  <c:v>845</c:v>
                </c:pt>
                <c:pt idx="9">
                  <c:v>820</c:v>
                </c:pt>
                <c:pt idx="10">
                  <c:v>813</c:v>
                </c:pt>
              </c:numCache>
            </c:numRef>
          </c:val>
        </c:ser>
        <c:gapWidth val="24"/>
        <c:overlap val="64"/>
        <c:axId val="71529984"/>
        <c:axId val="71531904"/>
      </c:barChart>
      <c:catAx>
        <c:axId val="715299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Год</a:t>
                </a:r>
              </a:p>
            </c:rich>
          </c:tx>
          <c:layout/>
        </c:title>
        <c:numFmt formatCode="General" sourceLinked="1"/>
        <c:tickLblPos val="nextTo"/>
        <c:crossAx val="71531904"/>
        <c:crosses val="autoZero"/>
        <c:auto val="1"/>
        <c:lblAlgn val="ctr"/>
        <c:lblOffset val="100"/>
      </c:catAx>
      <c:valAx>
        <c:axId val="715319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/>
                  <a:t>Колличество статей</a:t>
                </a:r>
              </a:p>
            </c:rich>
          </c:tx>
          <c:layout/>
        </c:title>
        <c:numFmt formatCode="General" sourceLinked="1"/>
        <c:tickLblPos val="nextTo"/>
        <c:crossAx val="71529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59103508718611"/>
          <c:y val="0.34332288137965838"/>
          <c:w val="0.18469896909560021"/>
          <c:h val="0.25873210516202544"/>
        </c:manualLayout>
      </c:layout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wmf"/><Relationship Id="rId4" Type="http://schemas.openxmlformats.org/officeDocument/2006/relationships/image" Target="../media/image2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95EF0-E947-416D-9187-3E423A226A19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4BA71-0275-4277-8E45-63576D72B1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4BA71-0275-4277-8E45-63576D72B1D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4BA71-0275-4277-8E45-63576D72B1D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50EBF-12EF-497A-B546-472E74AA7D3D}" type="datetimeFigureOut">
              <a:rPr lang="en-US" smtClean="0"/>
              <a:pPr/>
              <a:t>5/17/2016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FE88-B74D-430E-8241-EA32E84574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gi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0002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Дендримеры - новая форма организации полимерной структуры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50057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 студент 204 группы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А.М. Басыров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Профессор, д. ф.-м. н.,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Е.Ю. Крамаренко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исследования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Reome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000240"/>
            <a:ext cx="4304789" cy="3857652"/>
          </a:xfrm>
          <a:prstGeom prst="rect">
            <a:avLst/>
          </a:prstGeom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1928802"/>
            <a:ext cx="1762125" cy="819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41922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285749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Формула Ньютона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500438"/>
            <a:ext cx="219075" cy="61912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286256"/>
            <a:ext cx="257175" cy="619125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000636"/>
            <a:ext cx="257175" cy="61912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5643570" y="3571876"/>
            <a:ext cx="30003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апряжение сдвига</a:t>
            </a: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скорость сдвига</a:t>
            </a: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вязкость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lang="ru-RU" dirty="0" smtClean="0"/>
              <a:t>Результаты</a:t>
            </a:r>
            <a:endParaRPr lang="en-GB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285720" y="571480"/>
          <a:ext cx="4321466" cy="3030345"/>
        </p:xfrm>
        <a:graphic>
          <a:graphicData uri="http://schemas.openxmlformats.org/presentationml/2006/ole">
            <p:oleObj spid="_x0000_s21505" name="Graph" r:id="rId3" imgW="4154760" imgH="2901600" progId="Origin50.Graph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14282" y="3571876"/>
          <a:ext cx="4357718" cy="2903297"/>
        </p:xfrm>
        <a:graphic>
          <a:graphicData uri="http://schemas.openxmlformats.org/presentationml/2006/ole">
            <p:oleObj spid="_x0000_s21507" name="Graph" r:id="rId4" imgW="3117604" imgH="2176200" progId="Origin50.Graph">
              <p:embed/>
            </p:oleObj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286248" y="642918"/>
          <a:ext cx="4132319" cy="2893970"/>
        </p:xfrm>
        <a:graphic>
          <a:graphicData uri="http://schemas.openxmlformats.org/presentationml/2006/ole">
            <p:oleObj spid="_x0000_s21509" name="Graph" r:id="rId5" imgW="3117604" imgH="2176200" progId="Origin50.Graph">
              <p:embed/>
            </p:oleObj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286248" y="3571876"/>
          <a:ext cx="4072847" cy="2853587"/>
        </p:xfrm>
        <a:graphic>
          <a:graphicData uri="http://schemas.openxmlformats.org/presentationml/2006/ole">
            <p:oleObj spid="_x0000_s21511" name="Graph" r:id="rId6" imgW="3117604" imgH="2176200" progId="Origin50.Graph">
              <p:embed/>
            </p:oleObj>
          </a:graphicData>
        </a:graphic>
      </p:graphicFrame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57158" y="6286520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 кривые течения соответствуют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ньютоновской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жидкости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42" y="1357298"/>
            <a:ext cx="2786082" cy="796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8587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14554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Уравнение Аррениуса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829623" y="1285860"/>
          <a:ext cx="5314377" cy="3714776"/>
        </p:xfrm>
        <a:graphic>
          <a:graphicData uri="http://schemas.openxmlformats.org/presentationml/2006/ole">
            <p:oleObj spid="_x0000_s22532" name="Graph" r:id="rId4" imgW="3117604" imgH="2176200" progId="Origin50.Graph">
              <p:embed/>
            </p:oleObj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85851" y="5214951"/>
          <a:ext cx="6643735" cy="1369695"/>
        </p:xfrm>
        <a:graphic>
          <a:graphicData uri="http://schemas.openxmlformats.org/drawingml/2006/table">
            <a:tbl>
              <a:tblPr/>
              <a:tblGrid>
                <a:gridCol w="1205525"/>
                <a:gridCol w="883771"/>
                <a:gridCol w="909061"/>
                <a:gridCol w="909061"/>
                <a:gridCol w="896416"/>
                <a:gridCol w="1839901"/>
              </a:tblGrid>
              <a:tr h="2739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 генерации </a:t>
                      </a:r>
                      <a:r>
                        <a:rPr lang="en-GB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endParaRPr lang="en-GB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η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GB" sz="14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en-GB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Энергия активации </a:t>
                      </a:r>
                      <a:r>
                        <a:rPr lang="en-GB" sz="14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ε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кДж/моль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9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⁰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⁰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⁰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⁰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3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0.021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0.011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0.0063</a:t>
                      </a:r>
                      <a:endParaRPr lang="en-GB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0.0041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23.3 ± 0.7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0.093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0.042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0.023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0.014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27.0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0.272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0.112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0.056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0.032</a:t>
                      </a:r>
                      <a:endParaRPr lang="en-GB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30.6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±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GB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2928934"/>
            <a:ext cx="32861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Вязкость растёт с номером генерации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Энергия активации растёт с номером генерации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Вязкость уменьшается с ростом температуры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работы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00174"/>
            <a:ext cx="79296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получено представление 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дендримерах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изучены два способа исследования дендримеров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исследована зависимость радиуса инерции от температуры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силоксанового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дендримера пятой генерации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измерены вязкость и энергия активации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карбосилановых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дендримеров первой, второй и третей генерации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получено, что расплавы карбосиланового дендримера первой, второй и третей генерации являются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ньютоновскими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жидкостями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786058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GB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500174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работы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Общие сведения 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дендримерах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Компьютерное моделирование</a:t>
            </a:r>
          </a:p>
          <a:p>
            <a:pPr marL="800100" lvl="1" indent="-342900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материала</a:t>
            </a:r>
          </a:p>
          <a:p>
            <a:pPr marL="800100" lvl="1" indent="-342900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исследования</a:t>
            </a:r>
          </a:p>
          <a:p>
            <a:pPr marL="800100" lvl="1" indent="-342900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Экспериментальная часть</a:t>
            </a:r>
          </a:p>
          <a:p>
            <a:pPr marL="800100" lvl="1" indent="-342900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материала</a:t>
            </a:r>
          </a:p>
          <a:p>
            <a:pPr marL="800100" lvl="1" indent="-342900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исследования</a:t>
            </a:r>
          </a:p>
          <a:p>
            <a:pPr marL="800100" lvl="1" indent="-342900">
              <a:buFont typeface="+mj-lt"/>
              <a:buAutoNum type="alphaL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Итоги работы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freepatent.ru/images/patents/38/2422473/2422473-16.jpg"/>
          <p:cNvPicPr/>
          <p:nvPr/>
        </p:nvPicPr>
        <p:blipFill>
          <a:blip r:embed="rId2" cstate="print"/>
          <a:srcRect b="3572"/>
          <a:stretch>
            <a:fillRect/>
          </a:stretch>
        </p:blipFill>
        <p:spPr bwMode="auto">
          <a:xfrm>
            <a:off x="5143504" y="2000240"/>
            <a:ext cx="3643338" cy="357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работы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571612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Знакомство с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дендримерами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накомство с методом молекулярной динамики компьютерного моделирования дендримеров  и изучение температурной зависимости радиуса инерции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силоксанового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дендримера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накомство с методами реологии и исследование реологических свойств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дендримерных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расплавов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Дендримеры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571612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8775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Дендримеры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(от греч. "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dendron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дерево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meros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- часть)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регулярно разветвленные макромолекулы с симметричной древообразной структурой.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истема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282" y="3500438"/>
            <a:ext cx="5000660" cy="3017309"/>
          </a:xfrm>
          <a:prstGeom prst="rect">
            <a:avLst/>
          </a:prstGeom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778" y="2714620"/>
            <a:ext cx="265816" cy="5715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3406" y="1357298"/>
            <a:ext cx="4500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функциональность ядра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функциональность «ветвей»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число генераций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778" y="1285860"/>
            <a:ext cx="375989" cy="646701"/>
          </a:xfrm>
          <a:prstGeom prst="rect">
            <a:avLst/>
          </a:prstGeom>
          <a:noFill/>
        </p:spPr>
      </p:pic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40" y="2000240"/>
            <a:ext cx="428628" cy="646702"/>
          </a:xfrm>
          <a:prstGeom prst="rect">
            <a:avLst/>
          </a:prstGeom>
          <a:noFill/>
        </p:spPr>
      </p:pic>
      <p:pic>
        <p:nvPicPr>
          <p:cNvPr id="12" name="Рисунок 11" descr="nchem.1304-f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2132" y="3429000"/>
            <a:ext cx="3143272" cy="3157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13360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213360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213360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213360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34" y="2714620"/>
            <a:ext cx="30003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Хранение и доставка: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красящих веществ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агрохимических соединений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моющих средств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катализаторов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лекарств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171448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Примеры практического применения: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57818" y="5715016"/>
            <a:ext cx="264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данным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Google Scholar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3914769" y="2071678"/>
          <a:ext cx="5229231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материала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 l="5959" t="6630" r="10881" b="2762"/>
          <a:stretch>
            <a:fillRect/>
          </a:stretch>
        </p:blipFill>
        <p:spPr bwMode="auto">
          <a:xfrm>
            <a:off x="285720" y="1357298"/>
            <a:ext cx="400052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596" y="5500702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Силоксановый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дендример типа 3-3 пятой генерации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2285992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Ядро и узлы состоят из кремния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Спейсером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является кислород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Концевые группы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метильные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моделирования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3171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427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490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553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428868"/>
            <a:ext cx="3887065" cy="777413"/>
          </a:xfrm>
          <a:prstGeom prst="rect">
            <a:avLst/>
          </a:prstGeom>
          <a:noFill/>
        </p:spPr>
      </p:pic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286124"/>
            <a:ext cx="1155615" cy="630336"/>
          </a:xfrm>
          <a:prstGeom prst="rect">
            <a:avLst/>
          </a:prstGeom>
          <a:noFill/>
        </p:spPr>
      </p:pic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9842" y="4107521"/>
            <a:ext cx="1862990" cy="357190"/>
          </a:xfrm>
          <a:prstGeom prst="rect">
            <a:avLst/>
          </a:prstGeom>
          <a:noFill/>
        </p:spPr>
      </p:pic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7419" y="4786322"/>
            <a:ext cx="1876997" cy="35719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471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1714488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Использованные потенциалы: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55" name="Picture 23" descr="http://www.nyu.edu/classes/tuckerman/mol.dyn/KOH_snap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714488"/>
            <a:ext cx="3824397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моделирования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2000232" y="1428736"/>
          <a:ext cx="5143536" cy="3677694"/>
        </p:xfrm>
        <a:graphic>
          <a:graphicData uri="http://schemas.openxmlformats.org/presentationml/2006/ole">
            <p:oleObj spid="_x0000_s19457" name="Graph" r:id="rId3" imgW="3117604" imgH="2176200" progId="Origin50.Grap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5286388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Радиус инерции почти не меняется, невозможно проследить изменение в рамках погрешности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Возможная причина наблюдаемой зависимости - короткий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спейсер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924287" y="2433244"/>
            <a:ext cx="24288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Радиус инерции, </a:t>
            </a:r>
            <a:r>
              <a:rPr lang="en-GB" sz="1200" dirty="0" smtClean="0"/>
              <a:t>Å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Описание материала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G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1357298"/>
            <a:ext cx="2204928" cy="2196192"/>
          </a:xfrm>
          <a:prstGeom prst="rect">
            <a:avLst/>
          </a:prstGeom>
        </p:spPr>
      </p:pic>
      <p:pic>
        <p:nvPicPr>
          <p:cNvPr id="5" name="Рисунок 4" descr="G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3500438"/>
            <a:ext cx="2253986" cy="2196192"/>
          </a:xfrm>
          <a:prstGeom prst="rect">
            <a:avLst/>
          </a:prstGeom>
        </p:spPr>
      </p:pic>
      <p:pic>
        <p:nvPicPr>
          <p:cNvPr id="6" name="Рисунок 5" descr="G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0298" y="3429000"/>
            <a:ext cx="2286016" cy="2205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4810" y="1357298"/>
            <a:ext cx="46435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Ядро и узлы состоят из кремния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Спейсер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Концевые группы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аллильные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5786454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Карбосилановый дендример типа 4-3 первой (сверху), второй (слева) и третей (справа) генерации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4929190" y="3571876"/>
          <a:ext cx="4073944" cy="2852738"/>
        </p:xfrm>
        <a:graphic>
          <a:graphicData uri="http://schemas.openxmlformats.org/presentationml/2006/ole">
            <p:oleObj spid="_x0000_s24577" name="Graph" r:id="rId7" imgW="3117604" imgH="217620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410</Words>
  <Application>Microsoft Office PowerPoint</Application>
  <PresentationFormat>Экран (4:3)</PresentationFormat>
  <Paragraphs>111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Graph</vt:lpstr>
      <vt:lpstr>Дендримеры - новая форма организации полимерной структуры</vt:lpstr>
      <vt:lpstr>План</vt:lpstr>
      <vt:lpstr>Цель работы</vt:lpstr>
      <vt:lpstr>Дендримеры</vt:lpstr>
      <vt:lpstr>Актуальность</vt:lpstr>
      <vt:lpstr>Описание материала</vt:lpstr>
      <vt:lpstr>Метод моделирования</vt:lpstr>
      <vt:lpstr>Результаты моделирования</vt:lpstr>
      <vt:lpstr>Описание материала</vt:lpstr>
      <vt:lpstr>Метод исследования</vt:lpstr>
      <vt:lpstr>Результаты</vt:lpstr>
      <vt:lpstr>Результаты</vt:lpstr>
      <vt:lpstr>Итоги работы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Дендримеры - новая форма организации полимерной структуры</dc:title>
  <dc:creator>Gigabyte</dc:creator>
  <cp:lastModifiedBy>Gigabyte</cp:lastModifiedBy>
  <cp:revision>78</cp:revision>
  <dcterms:created xsi:type="dcterms:W3CDTF">2016-05-15T13:42:27Z</dcterms:created>
  <dcterms:modified xsi:type="dcterms:W3CDTF">2016-05-17T06:24:35Z</dcterms:modified>
</cp:coreProperties>
</file>