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75" r:id="rId4"/>
    <p:sldId id="259" r:id="rId5"/>
    <p:sldId id="261" r:id="rId6"/>
    <p:sldId id="262" r:id="rId7"/>
    <p:sldId id="263" r:id="rId8"/>
    <p:sldId id="260" r:id="rId9"/>
    <p:sldId id="265" r:id="rId10"/>
    <p:sldId id="264" r:id="rId11"/>
    <p:sldId id="266" r:id="rId12"/>
    <p:sldId id="267" r:id="rId13"/>
    <p:sldId id="269" r:id="rId14"/>
    <p:sldId id="272" r:id="rId15"/>
    <p:sldId id="273" r:id="rId16"/>
    <p:sldId id="270" r:id="rId17"/>
    <p:sldId id="271" r:id="rId18"/>
    <p:sldId id="279" r:id="rId19"/>
    <p:sldId id="276" r:id="rId20"/>
    <p:sldId id="277" r:id="rId21"/>
    <p:sldId id="278" r:id="rId22"/>
    <p:sldId id="274" r:id="rId23"/>
    <p:sldId id="284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1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0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5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5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6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5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0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6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5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0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2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C26E2-CC1F-6C43-BEC4-BEA6E66EC2F0}" type="datetimeFigureOut">
              <a:rPr lang="ru-RU" smtClean="0"/>
              <a:t>13.11.18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3844-FD3C-F147-882C-A6EFE068F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667" y="2314192"/>
            <a:ext cx="86964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/>
                <a:cs typeface="Times New Roman"/>
              </a:rPr>
              <a:t>Т</a:t>
            </a:r>
            <a:r>
              <a:rPr lang="ru-RU" sz="2800" dirty="0" smtClean="0">
                <a:latin typeface="Times New Roman"/>
                <a:cs typeface="Times New Roman"/>
              </a:rPr>
              <a:t>ехнологии сверхкритических флюидов применительно к синтезу и модификации материалов медицинского назначения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3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/>
                <a:cs typeface="Times New Roman"/>
              </a:rPr>
              <a:t>Москва, МГУ, Физический Факультет, 2018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10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Подготовка 3</a:t>
            </a:r>
            <a:r>
              <a:rPr lang="en-US" sz="2000" dirty="0" smtClean="0">
                <a:latin typeface="Times New Roman"/>
                <a:cs typeface="Times New Roman"/>
              </a:rPr>
              <a:t>D</a:t>
            </a:r>
            <a:r>
              <a:rPr lang="ru-RU" sz="2000" dirty="0" smtClean="0">
                <a:latin typeface="Times New Roman"/>
                <a:cs typeface="Times New Roman"/>
              </a:rPr>
              <a:t>-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1 в 17.5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9" y="819826"/>
            <a:ext cx="7745821" cy="2735243"/>
          </a:xfrm>
          <a:prstGeom prst="rect">
            <a:avLst/>
          </a:prstGeom>
        </p:spPr>
      </p:pic>
      <p:pic>
        <p:nvPicPr>
          <p:cNvPr id="4" name="Изображение 3" descr="Снимок экрана 2018-11-11 в 17.52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467"/>
            <a:ext cx="9144000" cy="22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3 в 18.0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33" y="2201199"/>
            <a:ext cx="5687367" cy="2300593"/>
          </a:xfrm>
          <a:prstGeom prst="rect">
            <a:avLst/>
          </a:prstGeom>
        </p:spPr>
      </p:pic>
      <p:pic>
        <p:nvPicPr>
          <p:cNvPr id="3" name="Изображение 2" descr="Снимок экрана 2018-11-13 в 18.09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3615"/>
            <a:ext cx="3364818" cy="3729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Подготовка 3</a:t>
            </a:r>
            <a:r>
              <a:rPr lang="en-US" sz="2000" dirty="0" smtClean="0">
                <a:latin typeface="Times New Roman"/>
                <a:cs typeface="Times New Roman"/>
              </a:rPr>
              <a:t>D</a:t>
            </a:r>
            <a:r>
              <a:rPr lang="ru-RU" sz="2000" dirty="0" smtClean="0">
                <a:latin typeface="Times New Roman"/>
                <a:cs typeface="Times New Roman"/>
              </a:rPr>
              <a:t>-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41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oly-ε-caprolactone-PC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30" y="1983051"/>
            <a:ext cx="3517035" cy="113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3057" y="3326741"/>
            <a:ext cx="311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Поли-</a:t>
            </a:r>
            <a:r>
              <a:rPr lang="ru-RU" dirty="0" err="1" smtClean="0">
                <a:latin typeface="Times New Roman"/>
                <a:cs typeface="Times New Roman"/>
              </a:rPr>
              <a:t>ε</a:t>
            </a:r>
            <a:r>
              <a:rPr lang="ru-RU" dirty="0" smtClean="0">
                <a:latin typeface="Times New Roman"/>
                <a:cs typeface="Times New Roman"/>
              </a:rPr>
              <a:t>-</a:t>
            </a:r>
            <a:r>
              <a:rPr lang="ru-RU" dirty="0" err="1" smtClean="0">
                <a:latin typeface="Times New Roman"/>
                <a:cs typeface="Times New Roman"/>
              </a:rPr>
              <a:t>капролактон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Снимок экрана 2018-11-13 в 18.27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83" y="942223"/>
            <a:ext cx="3152844" cy="5507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Подготовка 3</a:t>
            </a:r>
            <a:r>
              <a:rPr lang="en-US" sz="2000" dirty="0" smtClean="0">
                <a:latin typeface="Times New Roman"/>
                <a:cs typeface="Times New Roman"/>
              </a:rPr>
              <a:t>D</a:t>
            </a:r>
            <a:r>
              <a:rPr lang="ru-RU" sz="2000" dirty="0" smtClean="0">
                <a:latin typeface="Times New Roman"/>
                <a:cs typeface="Times New Roman"/>
              </a:rPr>
              <a:t>-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7" name="Изображение 6" descr="Снимок экрана 2018-11-13 в 18.28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30" y="3952036"/>
            <a:ext cx="2777364" cy="27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8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8-11-13 в 23.2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7343" cy="6858000"/>
          </a:xfrm>
          <a:prstGeom prst="rect">
            <a:avLst/>
          </a:prstGeom>
        </p:spPr>
      </p:pic>
      <p:pic>
        <p:nvPicPr>
          <p:cNvPr id="4" name="Изображение 3" descr="Снимок экрана 2018-11-13 в 23.2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43" y="3633170"/>
            <a:ext cx="3918857" cy="3224830"/>
          </a:xfrm>
          <a:prstGeom prst="rect">
            <a:avLst/>
          </a:prstGeom>
        </p:spPr>
      </p:pic>
      <p:pic>
        <p:nvPicPr>
          <p:cNvPr id="5" name="Изображение 4" descr="Снимок экрана 2018-11-13 в 23.26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03" y="3424566"/>
            <a:ext cx="2825597" cy="2816876"/>
          </a:xfrm>
          <a:prstGeom prst="rect">
            <a:avLst/>
          </a:prstGeom>
        </p:spPr>
      </p:pic>
      <p:pic>
        <p:nvPicPr>
          <p:cNvPr id="6" name="Изображение 5" descr="Снимок экрана 2018-11-13 в 23.24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72" y="562255"/>
            <a:ext cx="3227531" cy="3151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343" y="0"/>
            <a:ext cx="622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/>
                <a:cs typeface="Times New Roman"/>
              </a:rPr>
              <a:t>Осаждение путём погружения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8" name="Изображение 7" descr="Снимок экрана 2018-11-13 в 23.33.3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05" y="759276"/>
            <a:ext cx="1523330" cy="24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4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Сверхкритическая </a:t>
            </a:r>
            <a:r>
              <a:rPr lang="ru-RU" sz="2000" dirty="0" err="1" smtClean="0">
                <a:latin typeface="Times New Roman"/>
                <a:cs typeface="Times New Roman"/>
              </a:rPr>
              <a:t>импрегация</a:t>
            </a:r>
            <a:r>
              <a:rPr lang="ru-RU" sz="2000" dirty="0" smtClean="0">
                <a:latin typeface="Times New Roman"/>
                <a:cs typeface="Times New Roman"/>
              </a:rPr>
              <a:t> лекарственных средств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4 в 17.5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6" y="991927"/>
            <a:ext cx="84201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3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4 в 18.0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12" y="2267177"/>
            <a:ext cx="4416226" cy="3598677"/>
          </a:xfrm>
          <a:prstGeom prst="rect">
            <a:avLst/>
          </a:prstGeom>
        </p:spPr>
      </p:pic>
      <p:pic>
        <p:nvPicPr>
          <p:cNvPr id="3" name="Изображение 2" descr="Снимок экрана 2018-11-14 в 18.06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177"/>
            <a:ext cx="4486612" cy="3043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Сверхкритическая </a:t>
            </a:r>
            <a:r>
              <a:rPr lang="ru-RU" sz="2000" dirty="0" err="1" smtClean="0">
                <a:latin typeface="Times New Roman"/>
                <a:cs typeface="Times New Roman"/>
              </a:rPr>
              <a:t>импрегация</a:t>
            </a:r>
            <a:r>
              <a:rPr lang="ru-RU" sz="2000" dirty="0" smtClean="0">
                <a:latin typeface="Times New Roman"/>
                <a:cs typeface="Times New Roman"/>
              </a:rPr>
              <a:t> лекарственных средств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Снимок экрана 2018-11-14 в 18.07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2" y="5664276"/>
            <a:ext cx="2992874" cy="1182471"/>
          </a:xfrm>
          <a:prstGeom prst="rect">
            <a:avLst/>
          </a:prstGeom>
        </p:spPr>
      </p:pic>
      <p:pic>
        <p:nvPicPr>
          <p:cNvPr id="6" name="Изображение 5" descr="Schematic-representation-of-drug-release-time-for-contact-lenses-and-conventional-topic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05" y="549954"/>
            <a:ext cx="3902780" cy="17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Сверхкритическая </a:t>
            </a:r>
            <a:r>
              <a:rPr lang="ru-RU" sz="2000" dirty="0" err="1" smtClean="0">
                <a:latin typeface="Times New Roman"/>
                <a:cs typeface="Times New Roman"/>
              </a:rPr>
              <a:t>импрегация</a:t>
            </a:r>
            <a:r>
              <a:rPr lang="ru-RU" sz="2000" dirty="0" smtClean="0">
                <a:latin typeface="Times New Roman"/>
                <a:cs typeface="Times New Roman"/>
              </a:rPr>
              <a:t> лекарственных средств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mfcd06202207-med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5" y="3825852"/>
            <a:ext cx="2372748" cy="1366375"/>
          </a:xfrm>
          <a:prstGeom prst="rect">
            <a:avLst/>
          </a:prstGeom>
        </p:spPr>
      </p:pic>
      <p:pic>
        <p:nvPicPr>
          <p:cNvPr id="4" name="Изображение 3" descr="Снимок экрана 2018-11-14 в 15.2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254"/>
            <a:ext cx="4078134" cy="3128598"/>
          </a:xfrm>
          <a:prstGeom prst="rect">
            <a:avLst/>
          </a:prstGeom>
        </p:spPr>
      </p:pic>
      <p:pic>
        <p:nvPicPr>
          <p:cNvPr id="5" name="Изображение 4" descr="Снимок экрана 2018-11-14 в 15.25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43" y="3468083"/>
            <a:ext cx="4798961" cy="3207054"/>
          </a:xfrm>
          <a:prstGeom prst="rect">
            <a:avLst/>
          </a:prstGeom>
        </p:spPr>
      </p:pic>
      <p:pic>
        <p:nvPicPr>
          <p:cNvPr id="6" name="Изображение 5" descr="Снимок экрана 2018-11-14 в 15.25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34" y="1462825"/>
            <a:ext cx="4937609" cy="1286001"/>
          </a:xfrm>
          <a:prstGeom prst="rect">
            <a:avLst/>
          </a:prstGeom>
        </p:spPr>
      </p:pic>
      <p:pic>
        <p:nvPicPr>
          <p:cNvPr id="7" name="Изображение 6" descr="16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5393207"/>
            <a:ext cx="3066757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2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4 в 17.4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4" y="3824475"/>
            <a:ext cx="5753100" cy="2921000"/>
          </a:xfrm>
          <a:prstGeom prst="rect">
            <a:avLst/>
          </a:prstGeom>
        </p:spPr>
      </p:pic>
      <p:pic>
        <p:nvPicPr>
          <p:cNvPr id="3" name="Изображение 2" descr="Снимок экрана 2018-11-14 в 17.43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54675"/>
            <a:ext cx="2819400" cy="2590800"/>
          </a:xfrm>
          <a:prstGeom prst="rect">
            <a:avLst/>
          </a:prstGeom>
        </p:spPr>
      </p:pic>
      <p:pic>
        <p:nvPicPr>
          <p:cNvPr id="4" name="Изображение 3" descr="Снимок экрана 2018-11-14 в 17.4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1" y="914344"/>
            <a:ext cx="7471954" cy="2972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Сверхкритическая </a:t>
            </a:r>
            <a:r>
              <a:rPr lang="ru-RU" sz="2000" dirty="0" err="1" smtClean="0">
                <a:latin typeface="Times New Roman"/>
                <a:cs typeface="Times New Roman"/>
              </a:rPr>
              <a:t>импрегация</a:t>
            </a:r>
            <a:r>
              <a:rPr lang="ru-RU" sz="2000" dirty="0" smtClean="0">
                <a:latin typeface="Times New Roman"/>
                <a:cs typeface="Times New Roman"/>
              </a:rPr>
              <a:t> лекарственных средств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26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Сверхкритическое спекание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5 в 0.0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18" y="789853"/>
            <a:ext cx="6812782" cy="3072431"/>
          </a:xfrm>
          <a:prstGeom prst="rect">
            <a:avLst/>
          </a:prstGeom>
        </p:spPr>
      </p:pic>
      <p:pic>
        <p:nvPicPr>
          <p:cNvPr id="4" name="Изображение 3" descr="Снимок экрана 2018-11-15 в 0.07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50"/>
            <a:ext cx="2559720" cy="2115873"/>
          </a:xfrm>
          <a:prstGeom prst="rect">
            <a:avLst/>
          </a:prstGeom>
        </p:spPr>
      </p:pic>
      <p:pic>
        <p:nvPicPr>
          <p:cNvPr id="5" name="Изображение 4" descr="Снимок экрана 2018-11-15 в 0.16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3" y="3878724"/>
            <a:ext cx="5993437" cy="29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3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4 в 23.1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598"/>
            <a:ext cx="9144000" cy="3051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Экстракция остаточного растворителя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165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" y="932350"/>
            <a:ext cx="3480537" cy="1304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772" y="2265718"/>
            <a:ext cx="2706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poly(L-</a:t>
            </a:r>
            <a:r>
              <a:rPr lang="en-US" dirty="0" err="1"/>
              <a:t>lactide</a:t>
            </a:r>
            <a:r>
              <a:rPr lang="en-US" dirty="0"/>
              <a:t>-co-</a:t>
            </a:r>
            <a:r>
              <a:rPr lang="en-US" dirty="0" err="1"/>
              <a:t>glycolide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6" name="Изображение 5" descr="Снимок экрана 2018-11-14 в 23.16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86" y="1141091"/>
            <a:ext cx="5156814" cy="22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628952"/>
            <a:ext cx="8273143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atin typeface="Times New Roman"/>
                <a:cs typeface="Times New Roman"/>
              </a:rPr>
              <a:t>Литература к лекции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Tx/>
              <a:buAutoNum type="arabicPeriod"/>
            </a:pP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latin typeface="Times New Roman"/>
                <a:cs typeface="Times New Roman"/>
              </a:rPr>
              <a:t>L. Garcia-Gonzalez </a:t>
            </a:r>
            <a:r>
              <a:rPr lang="en-US" dirty="0" err="1" smtClean="0">
                <a:latin typeface="Times New Roman"/>
                <a:cs typeface="Times New Roman"/>
              </a:rPr>
              <a:t>a,b</a:t>
            </a:r>
            <a:r>
              <a:rPr lang="en-US" dirty="0" smtClean="0">
                <a:latin typeface="Times New Roman"/>
                <a:cs typeface="Times New Roman"/>
              </a:rPr>
              <a:t>, A.H. </a:t>
            </a:r>
            <a:r>
              <a:rPr lang="en-US" dirty="0" err="1" smtClean="0">
                <a:latin typeface="Times New Roman"/>
                <a:cs typeface="Times New Roman"/>
              </a:rPr>
              <a:t>Geeraerd</a:t>
            </a:r>
            <a:r>
              <a:rPr lang="en-US" dirty="0" smtClean="0">
                <a:latin typeface="Times New Roman"/>
                <a:cs typeface="Times New Roman"/>
              </a:rPr>
              <a:t> c, S. </a:t>
            </a:r>
            <a:r>
              <a:rPr lang="en-US" dirty="0" err="1" smtClean="0">
                <a:latin typeface="Times New Roman"/>
                <a:cs typeface="Times New Roman"/>
              </a:rPr>
              <a:t>Spilimbergo</a:t>
            </a:r>
            <a:r>
              <a:rPr lang="en-US" dirty="0" smtClean="0">
                <a:latin typeface="Times New Roman"/>
                <a:cs typeface="Times New Roman"/>
              </a:rPr>
              <a:t> d, K. </a:t>
            </a:r>
            <a:r>
              <a:rPr lang="en-US" dirty="0" err="1" smtClean="0">
                <a:latin typeface="Times New Roman"/>
                <a:cs typeface="Times New Roman"/>
              </a:rPr>
              <a:t>Elst</a:t>
            </a:r>
            <a:r>
              <a:rPr lang="en-US" dirty="0" smtClean="0">
                <a:latin typeface="Times New Roman"/>
                <a:cs typeface="Times New Roman"/>
              </a:rPr>
              <a:t> a, L. Van </a:t>
            </a:r>
            <a:r>
              <a:rPr lang="en-US" dirty="0" err="1" smtClean="0">
                <a:latin typeface="Times New Roman"/>
                <a:cs typeface="Times New Roman"/>
              </a:rPr>
              <a:t>Ginneken</a:t>
            </a:r>
            <a:r>
              <a:rPr lang="en-US" dirty="0" smtClean="0">
                <a:latin typeface="Times New Roman"/>
                <a:cs typeface="Times New Roman"/>
              </a:rPr>
              <a:t> a, J. </a:t>
            </a:r>
            <a:r>
              <a:rPr lang="en-US" dirty="0" err="1" smtClean="0">
                <a:latin typeface="Times New Roman"/>
                <a:cs typeface="Times New Roman"/>
              </a:rPr>
              <a:t>Debevere</a:t>
            </a:r>
            <a:r>
              <a:rPr lang="en-US" dirty="0" smtClean="0">
                <a:latin typeface="Times New Roman"/>
                <a:cs typeface="Times New Roman"/>
              </a:rPr>
              <a:t> b, J.F. Van </a:t>
            </a:r>
            <a:r>
              <a:rPr lang="en-US" dirty="0" err="1" smtClean="0">
                <a:latin typeface="Times New Roman"/>
                <a:cs typeface="Times New Roman"/>
              </a:rPr>
              <a:t>Impe</a:t>
            </a:r>
            <a:r>
              <a:rPr lang="en-US" dirty="0" smtClean="0">
                <a:latin typeface="Times New Roman"/>
                <a:cs typeface="Times New Roman"/>
              </a:rPr>
              <a:t> e, F. </a:t>
            </a:r>
            <a:r>
              <a:rPr lang="en-US" dirty="0" err="1" smtClean="0">
                <a:latin typeface="Times New Roman"/>
                <a:cs typeface="Times New Roman"/>
              </a:rPr>
              <a:t>Devlieghere</a:t>
            </a:r>
            <a:r>
              <a:rPr lang="ru-RU" dirty="0" smtClean="0">
                <a:latin typeface="Times New Roman"/>
                <a:cs typeface="Times New Roman"/>
              </a:rPr>
              <a:t>ю </a:t>
            </a:r>
            <a:r>
              <a:rPr lang="en-US" dirty="0" smtClean="0">
                <a:latin typeface="Times New Roman"/>
                <a:cs typeface="Times New Roman"/>
              </a:rPr>
              <a:t>High pressure carbon dioxide inactivation of microorganisms in foods: The past, the present and the future</a:t>
            </a:r>
            <a:r>
              <a:rPr lang="ru-RU" dirty="0" smtClean="0">
                <a:latin typeface="Times New Roman"/>
                <a:cs typeface="Times New Roman"/>
              </a:rPr>
              <a:t>. </a:t>
            </a:r>
            <a:r>
              <a:rPr lang="en-US" i="1" dirty="0" smtClean="0">
                <a:latin typeface="Times New Roman"/>
                <a:cs typeface="Times New Roman"/>
              </a:rPr>
              <a:t>International Journal of Food Microbiology 117 (2007) 1–28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endParaRPr lang="is-IS" dirty="0">
              <a:latin typeface="Times New Roman"/>
              <a:cs typeface="Times New Roman"/>
            </a:endParaRPr>
          </a:p>
          <a:p>
            <a:endParaRPr lang="is-IS" dirty="0" smtClean="0">
              <a:latin typeface="Times New Roman"/>
              <a:cs typeface="Times New Roman"/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A R C Duarte, J F Mano &amp; R L Reis (2009) Supercritical fluids in biomedical and tissue engineering applications: a review, </a:t>
            </a:r>
            <a:r>
              <a:rPr lang="en-US" i="1" dirty="0">
                <a:latin typeface="Times New Roman"/>
                <a:cs typeface="Times New Roman"/>
              </a:rPr>
              <a:t>International Materials Reviews, 54:4, 214-222</a:t>
            </a:r>
            <a:r>
              <a:rPr lang="en-US" dirty="0">
                <a:latin typeface="Times New Roman"/>
                <a:cs typeface="Times New Roman"/>
              </a:rPr>
              <a:t>, DOI: 10.1179/174328009X411181 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latin typeface="Times New Roman"/>
                <a:cs typeface="Times New Roman"/>
              </a:rPr>
              <a:t>K</a:t>
            </a:r>
            <a:r>
              <a:rPr lang="en-US" dirty="0">
                <a:latin typeface="Times New Roman"/>
                <a:cs typeface="Times New Roman"/>
              </a:rPr>
              <a:t>. </a:t>
            </a:r>
            <a:r>
              <a:rPr lang="en-US" dirty="0" err="1">
                <a:latin typeface="Times New Roman"/>
                <a:cs typeface="Times New Roman"/>
              </a:rPr>
              <a:t>Byrappa</a:t>
            </a:r>
            <a:r>
              <a:rPr lang="en-US" dirty="0">
                <a:latin typeface="Times New Roman"/>
                <a:cs typeface="Times New Roman"/>
              </a:rPr>
              <a:t> b, S. </a:t>
            </a:r>
            <a:r>
              <a:rPr lang="en-US" dirty="0" err="1">
                <a:latin typeface="Times New Roman"/>
                <a:cs typeface="Times New Roman"/>
              </a:rPr>
              <a:t>Ohara</a:t>
            </a:r>
            <a:r>
              <a:rPr lang="en-US" dirty="0">
                <a:latin typeface="Times New Roman"/>
                <a:cs typeface="Times New Roman"/>
              </a:rPr>
              <a:t> a, T. </a:t>
            </a:r>
            <a:r>
              <a:rPr lang="en-US" dirty="0" err="1" smtClean="0">
                <a:latin typeface="Times New Roman"/>
                <a:cs typeface="Times New Roman"/>
              </a:rPr>
              <a:t>Adschiri</a:t>
            </a:r>
            <a:r>
              <a:rPr lang="en-US" dirty="0" smtClean="0">
                <a:latin typeface="Times New Roman"/>
                <a:cs typeface="Times New Roman"/>
              </a:rPr>
              <a:t>. Nanoparticles </a:t>
            </a:r>
            <a:r>
              <a:rPr lang="en-US" dirty="0">
                <a:latin typeface="Times New Roman"/>
                <a:cs typeface="Times New Roman"/>
              </a:rPr>
              <a:t>synthesis using supercritical fluid technology – towards biomedical </a:t>
            </a:r>
            <a:r>
              <a:rPr lang="en-US" dirty="0" smtClean="0">
                <a:latin typeface="Times New Roman"/>
                <a:cs typeface="Times New Roman"/>
              </a:rPr>
              <a:t>applications. </a:t>
            </a:r>
            <a:r>
              <a:rPr lang="en-US" i="1" dirty="0">
                <a:latin typeface="Times New Roman"/>
                <a:cs typeface="Times New Roman"/>
              </a:rPr>
              <a:t>Advanced Drug Delivery Reviews 60 (2008) 299–327 </a:t>
            </a:r>
          </a:p>
          <a:p>
            <a:pPr marL="342900" indent="-342900">
              <a:buFontTx/>
              <a:buAutoNum type="arabicPeriod"/>
            </a:pP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Tx/>
              <a:buAutoNum type="arabicPeriod"/>
            </a:pP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503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orking-methodology-of-supercritical-fluid-extraction-of-emulsion-SFEE-technolo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87" y="1098296"/>
            <a:ext cx="7471954" cy="1898755"/>
          </a:xfrm>
          <a:prstGeom prst="rect">
            <a:avLst/>
          </a:prstGeom>
        </p:spPr>
      </p:pic>
      <p:pic>
        <p:nvPicPr>
          <p:cNvPr id="3" name="Изображение 2" descr="Снимок экрана 2018-11-14 в 23.5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53" y="3424527"/>
            <a:ext cx="4660900" cy="3149600"/>
          </a:xfrm>
          <a:prstGeom prst="rect">
            <a:avLst/>
          </a:prstGeom>
        </p:spPr>
      </p:pic>
      <p:pic>
        <p:nvPicPr>
          <p:cNvPr id="4" name="Изображение 3" descr="1658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2" y="4147352"/>
            <a:ext cx="3480537" cy="1304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8848" y="5480720"/>
            <a:ext cx="2706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poly(L-</a:t>
            </a:r>
            <a:r>
              <a:rPr lang="en-US" dirty="0" err="1"/>
              <a:t>lactide</a:t>
            </a:r>
            <a:r>
              <a:rPr lang="en-US" dirty="0"/>
              <a:t>-co-</a:t>
            </a:r>
            <a:r>
              <a:rPr lang="en-US" dirty="0" err="1"/>
              <a:t>glycolide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Сверхкритическая экстракция в эмульсии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45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Маскирующие покрытия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4 в 23.57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7253"/>
            <a:ext cx="4791052" cy="3417741"/>
          </a:xfrm>
          <a:prstGeom prst="rect">
            <a:avLst/>
          </a:prstGeom>
        </p:spPr>
      </p:pic>
      <p:pic>
        <p:nvPicPr>
          <p:cNvPr id="4" name="Изображение 3" descr="Снимок экрана 2018-11-14 в 23.58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52" y="1913664"/>
            <a:ext cx="4127863" cy="2002190"/>
          </a:xfrm>
          <a:prstGeom prst="rect">
            <a:avLst/>
          </a:prstGeom>
        </p:spPr>
      </p:pic>
      <p:pic>
        <p:nvPicPr>
          <p:cNvPr id="5" name="Изображение 4" descr="Снимок экрана 2018-11-14 в 23.58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69535"/>
            <a:ext cx="9144000" cy="15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4 в 22.42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70" y="1206475"/>
            <a:ext cx="4709737" cy="2537532"/>
          </a:xfrm>
          <a:prstGeom prst="rect">
            <a:avLst/>
          </a:prstGeom>
        </p:spPr>
      </p:pic>
      <p:pic>
        <p:nvPicPr>
          <p:cNvPr id="3" name="Изображение 2" descr="Снимок экрана 2018-11-14 в 22.45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70" y="3744007"/>
            <a:ext cx="4835266" cy="2567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/>
                <a:cs typeface="Times New Roman"/>
              </a:rPr>
              <a:t>Делипидация+стерилизация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164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/>
                <a:cs typeface="Times New Roman"/>
              </a:rPr>
              <a:t>Делипидация+стерилизация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7" y="934402"/>
            <a:ext cx="2674620" cy="166306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1" y="934402"/>
            <a:ext cx="5181845" cy="3067954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9" y="3022101"/>
            <a:ext cx="3867460" cy="3594774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48" y="4002356"/>
            <a:ext cx="4251608" cy="28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0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Системы доставки лекарств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167" y="1169609"/>
            <a:ext cx="81351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static supercritical fluid process (SSF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rapid </a:t>
            </a:r>
            <a:r>
              <a:rPr lang="en-US" sz="2000" dirty="0">
                <a:latin typeface="Times New Roman"/>
                <a:cs typeface="Times New Roman"/>
              </a:rPr>
              <a:t>expansion of </a:t>
            </a: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>
                <a:latin typeface="Times New Roman"/>
                <a:cs typeface="Times New Roman"/>
              </a:rPr>
              <a:t>solutions (RESS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particles </a:t>
            </a:r>
            <a:r>
              <a:rPr lang="en-US" sz="2000" dirty="0">
                <a:latin typeface="Times New Roman"/>
                <a:cs typeface="Times New Roman"/>
              </a:rPr>
              <a:t>from gas-saturated solutions (PGSS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gas </a:t>
            </a:r>
            <a:r>
              <a:rPr lang="en-US" sz="2000" dirty="0" err="1">
                <a:latin typeface="Times New Roman"/>
                <a:cs typeface="Times New Roman"/>
              </a:rPr>
              <a:t>antisolvent</a:t>
            </a:r>
            <a:r>
              <a:rPr lang="en-US" sz="2000" dirty="0">
                <a:latin typeface="Times New Roman"/>
                <a:cs typeface="Times New Roman"/>
              </a:rPr>
              <a:t> process (GAS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precipitation </a:t>
            </a:r>
            <a:r>
              <a:rPr lang="en-US" sz="2000" dirty="0">
                <a:latin typeface="Times New Roman"/>
                <a:cs typeface="Times New Roman"/>
              </a:rPr>
              <a:t>from compressed </a:t>
            </a:r>
            <a:r>
              <a:rPr lang="en-US" sz="2000" dirty="0" err="1">
                <a:latin typeface="Times New Roman"/>
                <a:cs typeface="Times New Roman"/>
              </a:rPr>
              <a:t>antisolvent</a:t>
            </a:r>
            <a:r>
              <a:rPr lang="en-US" sz="2000" dirty="0">
                <a:latin typeface="Times New Roman"/>
                <a:cs typeface="Times New Roman"/>
              </a:rPr>
              <a:t> (</a:t>
            </a:r>
            <a:r>
              <a:rPr lang="en-US" sz="2000" dirty="0" smtClean="0">
                <a:latin typeface="Times New Roman"/>
                <a:cs typeface="Times New Roman"/>
              </a:rPr>
              <a:t>PCA</a:t>
            </a:r>
            <a:r>
              <a:rPr lang="ru-RU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aerosol </a:t>
            </a:r>
            <a:r>
              <a:rPr lang="en-US" sz="2000" dirty="0">
                <a:latin typeface="Times New Roman"/>
                <a:cs typeface="Times New Roman"/>
              </a:rPr>
              <a:t>solvent extraction system (ASES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 err="1">
                <a:latin typeface="Times New Roman"/>
                <a:cs typeface="Times New Roman"/>
              </a:rPr>
              <a:t>antisolvent</a:t>
            </a:r>
            <a:r>
              <a:rPr lang="en-US" sz="2000" dirty="0">
                <a:latin typeface="Times New Roman"/>
                <a:cs typeface="Times New Roman"/>
              </a:rPr>
              <a:t> process (SAS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solution </a:t>
            </a:r>
            <a:r>
              <a:rPr lang="en-US" sz="2000" dirty="0">
                <a:latin typeface="Times New Roman"/>
                <a:cs typeface="Times New Roman"/>
              </a:rPr>
              <a:t>enhanced dispersion by supercritical fluids (SEDS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 err="1">
                <a:latin typeface="Times New Roman"/>
                <a:cs typeface="Times New Roman"/>
              </a:rPr>
              <a:t>antisolvent</a:t>
            </a:r>
            <a:r>
              <a:rPr lang="en-US" sz="2000" dirty="0">
                <a:latin typeface="Times New Roman"/>
                <a:cs typeface="Times New Roman"/>
              </a:rPr>
              <a:t> process with enhanced mass transfer (SAS-EM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depressurization </a:t>
            </a:r>
            <a:r>
              <a:rPr lang="en-US" sz="2000" dirty="0">
                <a:latin typeface="Times New Roman"/>
                <a:cs typeface="Times New Roman"/>
              </a:rPr>
              <a:t>of an expanded liquid organic solution (DELOS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>
                <a:latin typeface="Times New Roman"/>
                <a:cs typeface="Times New Roman"/>
              </a:rPr>
              <a:t>assisted atomization (SAA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hydrothermal </a:t>
            </a:r>
            <a:r>
              <a:rPr lang="en-US" sz="2000" dirty="0">
                <a:latin typeface="Times New Roman"/>
                <a:cs typeface="Times New Roman"/>
              </a:rPr>
              <a:t>synthesis under supercritical conditions via flow reactor (HTSSF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hydrothermal </a:t>
            </a:r>
            <a:r>
              <a:rPr lang="en-US" sz="2000" dirty="0">
                <a:latin typeface="Times New Roman"/>
                <a:cs typeface="Times New Roman"/>
              </a:rPr>
              <a:t>synthesis under supercritical conditions via batch reactor (HTSSB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>
                <a:latin typeface="Times New Roman"/>
                <a:cs typeface="Times New Roman"/>
              </a:rPr>
              <a:t>fluids drying (SCFD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ru-RU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supercritical </a:t>
            </a:r>
            <a:r>
              <a:rPr lang="en-US" sz="2000" dirty="0">
                <a:latin typeface="Times New Roman"/>
                <a:cs typeface="Times New Roman"/>
              </a:rPr>
              <a:t>fluid extraction emulsions (SFEE) </a:t>
            </a:r>
          </a:p>
        </p:txBody>
      </p:sp>
    </p:spTree>
    <p:extLst>
      <p:ext uri="{BB962C8B-B14F-4D97-AF65-F5344CB8AC3E}">
        <p14:creationId xmlns:p14="http://schemas.microsoft.com/office/powerpoint/2010/main" val="1920629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RESS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5 в 11.4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3" y="580252"/>
            <a:ext cx="5041900" cy="3695700"/>
          </a:xfrm>
          <a:prstGeom prst="rect">
            <a:avLst/>
          </a:prstGeom>
        </p:spPr>
      </p:pic>
      <p:pic>
        <p:nvPicPr>
          <p:cNvPr id="4" name="Изображение 3" descr="250px-Creati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94" y="4981353"/>
            <a:ext cx="2320849" cy="1271825"/>
          </a:xfrm>
          <a:prstGeom prst="rect">
            <a:avLst/>
          </a:prstGeom>
        </p:spPr>
      </p:pic>
      <p:pic>
        <p:nvPicPr>
          <p:cNvPr id="5" name="Изображение 4" descr="Снимок экрана 2018-11-15 в 11.5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15" y="3281995"/>
            <a:ext cx="3488787" cy="32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50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ASES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Снимок экрана 2018-11-15 в 12.2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7" y="3317132"/>
            <a:ext cx="4047476" cy="3076775"/>
          </a:xfrm>
          <a:prstGeom prst="rect">
            <a:avLst/>
          </a:prstGeom>
        </p:spPr>
      </p:pic>
      <p:pic>
        <p:nvPicPr>
          <p:cNvPr id="6" name="Изображение 5" descr="Снимок экрана 2018-11-15 в 12.2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1" y="3275731"/>
            <a:ext cx="4208250" cy="3341144"/>
          </a:xfrm>
          <a:prstGeom prst="rect">
            <a:avLst/>
          </a:prstGeom>
        </p:spPr>
      </p:pic>
      <p:pic>
        <p:nvPicPr>
          <p:cNvPr id="7" name="Изображение 6" descr="Снимок экрана 2018-11-15 в 12.2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89" y="1012726"/>
            <a:ext cx="2442146" cy="1674850"/>
          </a:xfrm>
          <a:prstGeom prst="rect">
            <a:avLst/>
          </a:prstGeom>
        </p:spPr>
      </p:pic>
      <p:pic>
        <p:nvPicPr>
          <p:cNvPr id="8" name="Изображение 7" descr="Снимок экрана 2018-11-15 в 12.26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42" y="157179"/>
            <a:ext cx="2792280" cy="3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PGSS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Снимок экрана 2018-11-15 в 12.4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6" y="1541368"/>
            <a:ext cx="2489200" cy="3581400"/>
          </a:xfrm>
          <a:prstGeom prst="rect">
            <a:avLst/>
          </a:prstGeom>
        </p:spPr>
      </p:pic>
      <p:pic>
        <p:nvPicPr>
          <p:cNvPr id="5" name="Изображение 4" descr="Снимок экрана 2018-11-15 в 12.3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604477"/>
            <a:ext cx="3549078" cy="2727591"/>
          </a:xfrm>
          <a:prstGeom prst="rect">
            <a:avLst/>
          </a:prstGeom>
        </p:spPr>
      </p:pic>
      <p:pic>
        <p:nvPicPr>
          <p:cNvPr id="6" name="Изображение 5" descr="Снимок экрана 2018-11-15 в 12.4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21" y="3568652"/>
            <a:ext cx="3543743" cy="31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8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Обработка сверхкритическими флюидами в биомедицине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705" y="1667934"/>
            <a:ext cx="8070836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/>
                <a:cs typeface="Times New Roman"/>
              </a:rPr>
              <a:t>Стерилизация </a:t>
            </a:r>
            <a:r>
              <a:rPr lang="ru-RU" sz="2000" dirty="0">
                <a:latin typeface="Times New Roman"/>
                <a:cs typeface="Times New Roman"/>
              </a:rPr>
              <a:t>имплантируемых материалов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  <a:endParaRPr lang="ru-RU" sz="2000" baseline="-25000" dirty="0">
              <a:latin typeface="Times New Roman"/>
              <a:cs typeface="Times New Roman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/>
                <a:cs typeface="Times New Roman"/>
              </a:rPr>
              <a:t>Производство </a:t>
            </a:r>
            <a:r>
              <a:rPr lang="ru-RU" sz="2000" dirty="0">
                <a:latin typeface="Times New Roman"/>
                <a:cs typeface="Times New Roman"/>
              </a:rPr>
              <a:t>пористых полимерных 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r>
              <a:rPr lang="ru-RU" sz="2000" dirty="0" smtClean="0">
                <a:latin typeface="Times New Roman"/>
                <a:cs typeface="Times New Roman"/>
              </a:rPr>
              <a:t> и </a:t>
            </a:r>
            <a:r>
              <a:rPr lang="ru-RU" sz="2000" dirty="0">
                <a:latin typeface="Times New Roman"/>
                <a:cs typeface="Times New Roman"/>
              </a:rPr>
              <a:t>композитов.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/>
                <a:cs typeface="Times New Roman"/>
              </a:rPr>
              <a:t>Инкапсуляция </a:t>
            </a:r>
            <a:r>
              <a:rPr lang="ru-RU" sz="2000" dirty="0">
                <a:latin typeface="Times New Roman"/>
                <a:cs typeface="Times New Roman"/>
              </a:rPr>
              <a:t>и высвобождение факторов роста и клеток </a:t>
            </a:r>
            <a:r>
              <a:rPr lang="ru-RU" sz="2000" dirty="0" smtClean="0">
                <a:latin typeface="Times New Roman"/>
                <a:cs typeface="Times New Roman"/>
              </a:rPr>
              <a:t>для тканевой инженерии.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/>
                <a:cs typeface="Times New Roman"/>
              </a:rPr>
              <a:t>Экстракция </a:t>
            </a:r>
            <a:r>
              <a:rPr lang="ru-RU" sz="2000" dirty="0">
                <a:latin typeface="Times New Roman"/>
                <a:cs typeface="Times New Roman"/>
              </a:rPr>
              <a:t>остаточных растворителей или других </a:t>
            </a:r>
            <a:r>
              <a:rPr lang="ru-RU" sz="2000" dirty="0" smtClean="0">
                <a:latin typeface="Times New Roman"/>
                <a:cs typeface="Times New Roman"/>
              </a:rPr>
              <a:t>вредных примесей из готовых 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Times New Roman"/>
                <a:cs typeface="Times New Roman"/>
              </a:rPr>
              <a:t>Создание лекарственных частиц. 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501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0 в 16.3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5" y="1494079"/>
            <a:ext cx="6432857" cy="3842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Стерилизация с помощью СК СО</a:t>
            </a:r>
            <a:r>
              <a:rPr lang="ru-RU" sz="2000" baseline="-25000" dirty="0" smtClean="0">
                <a:latin typeface="Times New Roman"/>
                <a:cs typeface="Times New Roman"/>
              </a:rPr>
              <a:t>2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834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Стерилизация с помощью СК СО</a:t>
            </a:r>
            <a:r>
              <a:rPr lang="ru-RU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. </a:t>
            </a:r>
            <a:r>
              <a:rPr lang="ru-RU" sz="2000" dirty="0" smtClean="0">
                <a:latin typeface="Times New Roman"/>
                <a:cs typeface="Times New Roman"/>
              </a:rPr>
              <a:t>Механизм.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8-11-10 в 16.4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364"/>
            <a:ext cx="9144000" cy="5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0 в 17.2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8" y="1031010"/>
            <a:ext cx="4080605" cy="3023040"/>
          </a:xfrm>
          <a:prstGeom prst="rect">
            <a:avLst/>
          </a:prstGeom>
        </p:spPr>
      </p:pic>
      <p:pic>
        <p:nvPicPr>
          <p:cNvPr id="4" name="Изображение 3" descr="Снимок экрана 2018-11-11 в 11.36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37" y="1031010"/>
            <a:ext cx="4559676" cy="3303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Стерилизация с помощью СК СО</a:t>
            </a:r>
            <a:r>
              <a:rPr lang="ru-RU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. </a:t>
            </a:r>
            <a:r>
              <a:rPr lang="ru-RU" sz="2000" dirty="0" smtClean="0">
                <a:latin typeface="Times New Roman"/>
                <a:cs typeface="Times New Roman"/>
              </a:rPr>
              <a:t>Механизм.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6" name="Изображение 5" descr="Снимок экрана 2018-11-11 в 14.26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3" y="4710978"/>
            <a:ext cx="2501900" cy="107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5915" y="5717212"/>
            <a:ext cx="400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/>
                <a:cs typeface="Times New Roman"/>
              </a:rPr>
              <a:t>N - </a:t>
            </a:r>
            <a:r>
              <a:rPr lang="ru-RU" dirty="0" smtClean="0">
                <a:latin typeface="Times New Roman"/>
                <a:cs typeface="Times New Roman"/>
              </a:rPr>
              <a:t>количество жизнеспособных микроорганизмов после стерилизации </a:t>
            </a:r>
            <a:r>
              <a:rPr lang="en-US" dirty="0" smtClean="0">
                <a:latin typeface="Times New Roman"/>
                <a:cs typeface="Times New Roman"/>
              </a:rPr>
              <a:t>N</a:t>
            </a:r>
            <a:r>
              <a:rPr lang="en-US" baseline="-250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их количество перед обработкой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081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290922020_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774578"/>
            <a:ext cx="4857464" cy="2569937"/>
          </a:xfrm>
          <a:prstGeom prst="rect">
            <a:avLst/>
          </a:prstGeom>
        </p:spPr>
      </p:pic>
      <p:pic>
        <p:nvPicPr>
          <p:cNvPr id="4" name="Изображение 3" descr="Снимок экрана 2018-11-10 в 17.5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05" y="1303846"/>
            <a:ext cx="2793576" cy="4660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Стерилизация с помощью СК СО</a:t>
            </a:r>
            <a:r>
              <a:rPr lang="ru-RU" sz="2000" baseline="-25000" dirty="0" smtClean="0">
                <a:latin typeface="Times New Roman"/>
                <a:cs typeface="Times New Roman"/>
              </a:rPr>
              <a:t>2</a:t>
            </a:r>
            <a:r>
              <a:rPr lang="ru-RU" sz="2000" dirty="0" smtClean="0">
                <a:latin typeface="Times New Roman"/>
                <a:cs typeface="Times New Roman"/>
              </a:rPr>
              <a:t>. Быстрая декомпрессия.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6" name="Изображение 5" descr="Снимок экрана 2018-11-11 в 11.38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3" y="3633860"/>
            <a:ext cx="3866865" cy="30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4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11-10 в 16.35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5" y="1452980"/>
            <a:ext cx="7458695" cy="4857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Стерилизация с помощью СК СО</a:t>
            </a:r>
            <a:r>
              <a:rPr lang="ru-RU" sz="2000" baseline="-25000" dirty="0" smtClean="0">
                <a:latin typeface="Times New Roman"/>
                <a:cs typeface="Times New Roman"/>
              </a:rPr>
              <a:t>2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382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47px-3D_Printed_Macrognath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8" y="2797051"/>
            <a:ext cx="1866900" cy="2527300"/>
          </a:xfrm>
          <a:prstGeom prst="rect">
            <a:avLst/>
          </a:prstGeom>
        </p:spPr>
      </p:pic>
      <p:pic>
        <p:nvPicPr>
          <p:cNvPr id="3" name="Изображение 2" descr="PolyLactic-Ac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1870976"/>
            <a:ext cx="5461000" cy="2006600"/>
          </a:xfrm>
          <a:prstGeom prst="rect">
            <a:avLst/>
          </a:prstGeom>
        </p:spPr>
      </p:pic>
      <p:pic>
        <p:nvPicPr>
          <p:cNvPr id="4" name="Изображение 3" descr="mfcd00148011-med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5" y="4248583"/>
            <a:ext cx="2359353" cy="141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6908" y="2631791"/>
            <a:ext cx="33292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/>
                <a:cs typeface="Times New Roman"/>
              </a:rPr>
              <a:t>Полилактид</a:t>
            </a:r>
            <a:endParaRPr lang="ru-RU" dirty="0" smtClean="0">
              <a:latin typeface="Times New Roman"/>
              <a:cs typeface="Times New Roman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  <a:p>
            <a:r>
              <a:rPr lang="ru-RU" dirty="0" err="1" smtClean="0">
                <a:latin typeface="Times New Roman"/>
                <a:cs typeface="Times New Roman"/>
              </a:rPr>
              <a:t>Полигликолиевая</a:t>
            </a:r>
            <a:r>
              <a:rPr lang="ru-RU" dirty="0" smtClean="0">
                <a:latin typeface="Times New Roman"/>
                <a:cs typeface="Times New Roman"/>
              </a:rPr>
              <a:t> кислота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6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Подготовка 3</a:t>
            </a:r>
            <a:r>
              <a:rPr lang="en-US" sz="2000" dirty="0" smtClean="0">
                <a:latin typeface="Times New Roman"/>
                <a:cs typeface="Times New Roman"/>
              </a:rPr>
              <a:t>D</a:t>
            </a:r>
            <a:r>
              <a:rPr lang="ru-RU" sz="2000" dirty="0" smtClean="0">
                <a:latin typeface="Times New Roman"/>
                <a:cs typeface="Times New Roman"/>
              </a:rPr>
              <a:t>-</a:t>
            </a:r>
            <a:r>
              <a:rPr lang="ru-RU" sz="2000" dirty="0" err="1" smtClean="0">
                <a:latin typeface="Times New Roman"/>
                <a:cs typeface="Times New Roman"/>
              </a:rPr>
              <a:t>скаффолдов</a:t>
            </a:r>
            <a:endParaRPr lang="ru-RU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952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475</Words>
  <Application>Microsoft Macintosh PowerPoint</Application>
  <PresentationFormat>Экран (4:3)</PresentationFormat>
  <Paragraphs>69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Хохлова</dc:creator>
  <cp:lastModifiedBy>Марина Хохлова</cp:lastModifiedBy>
  <cp:revision>54</cp:revision>
  <dcterms:created xsi:type="dcterms:W3CDTF">2018-11-10T12:15:43Z</dcterms:created>
  <dcterms:modified xsi:type="dcterms:W3CDTF">2018-11-15T09:59:00Z</dcterms:modified>
</cp:coreProperties>
</file>