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76" r:id="rId3"/>
    <p:sldId id="285" r:id="rId4"/>
    <p:sldId id="259" r:id="rId5"/>
    <p:sldId id="257" r:id="rId6"/>
    <p:sldId id="258" r:id="rId7"/>
    <p:sldId id="264" r:id="rId8"/>
    <p:sldId id="260" r:id="rId9"/>
    <p:sldId id="265" r:id="rId10"/>
    <p:sldId id="270" r:id="rId11"/>
    <p:sldId id="271" r:id="rId12"/>
    <p:sldId id="262" r:id="rId13"/>
    <p:sldId id="287" r:id="rId14"/>
    <p:sldId id="266" r:id="rId15"/>
    <p:sldId id="267" r:id="rId16"/>
    <p:sldId id="288" r:id="rId17"/>
    <p:sldId id="273" r:id="rId18"/>
    <p:sldId id="268" r:id="rId19"/>
    <p:sldId id="269" r:id="rId20"/>
    <p:sldId id="275" r:id="rId21"/>
    <p:sldId id="272" r:id="rId22"/>
    <p:sldId id="261" r:id="rId23"/>
    <p:sldId id="278" r:id="rId24"/>
    <p:sldId id="277" r:id="rId25"/>
    <p:sldId id="282" r:id="rId26"/>
    <p:sldId id="283" r:id="rId27"/>
    <p:sldId id="284" r:id="rId28"/>
    <p:sldId id="281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60"/>
  </p:normalViewPr>
  <p:slideViewPr>
    <p:cSldViewPr>
      <p:cViewPr>
        <p:scale>
          <a:sx n="66" d="100"/>
          <a:sy n="66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8E57-048D-4A4E-BFF2-3399FED3DCCF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4B13-BEA3-4971-81E8-30B830CBD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4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4B13-BEA3-4971-81E8-30B830CBDE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4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4B13-BEA3-4971-81E8-30B830CBDE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8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4B13-BEA3-4971-81E8-30B830CBDE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2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3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9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2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6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4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2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6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F4E8-982F-461F-8C1D-3861FA3EC95B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260-2920-456E-A31B-C5EA6D69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3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5.pn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</a:t>
            </a:r>
            <a:r>
              <a:rPr lang="en-US" dirty="0" smtClean="0"/>
              <a:t>5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Синтез полимеров в сверхкритическом диоксиде углерода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9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21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Экспериментальные подходы к измерению растворимости полимеров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Экстракция полимера в потоке СО</a:t>
            </a:r>
            <a:r>
              <a:rPr lang="ru-RU" baseline="-25000" dirty="0" smtClean="0"/>
              <a:t>2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4048585" cy="400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520" y="6481395"/>
            <a:ext cx="4552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B. </a:t>
            </a:r>
            <a:r>
              <a:rPr lang="en-US" sz="1400" dirty="0" err="1" smtClean="0"/>
              <a:t>Bonavo</a:t>
            </a:r>
            <a:r>
              <a:rPr lang="en-US" sz="1400" dirty="0" err="1"/>
              <a:t>g</a:t>
            </a:r>
            <a:r>
              <a:rPr lang="en-US" sz="1400" dirty="0" err="1" smtClean="0"/>
              <a:t>lia</a:t>
            </a:r>
            <a:r>
              <a:rPr lang="en-US" sz="1400" dirty="0" smtClean="0"/>
              <a:t> et al. // Macromolecules </a:t>
            </a:r>
            <a:r>
              <a:rPr lang="en-US" sz="1400" dirty="0"/>
              <a:t>2005, 38, 5593-5601</a:t>
            </a:r>
            <a:endParaRPr lang="ru-RU" sz="14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90" y="1700808"/>
            <a:ext cx="3996626" cy="37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37059" y="2284740"/>
            <a:ext cx="4042426" cy="39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21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Экспериментальные подходы к измерению растворимости полимеров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endParaRPr lang="ru-RU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76678" y="955244"/>
            <a:ext cx="584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Измерение точек помутнения (</a:t>
            </a:r>
            <a:r>
              <a:rPr lang="en-US" dirty="0" smtClean="0"/>
              <a:t>cloud point measurements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44739" y="5280601"/>
            <a:ext cx="230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апфировое окно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75883" y="5392790"/>
            <a:ext cx="129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мешалка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6759" y="5867980"/>
            <a:ext cx="121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образец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5429506"/>
            <a:ext cx="167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нагреватель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38" y="1556792"/>
            <a:ext cx="555455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76678" y="2708920"/>
            <a:ext cx="105496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7059" y="231856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5882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25944"/>
              </p:ext>
            </p:extLst>
          </p:nvPr>
        </p:nvGraphicFramePr>
        <p:xfrm>
          <a:off x="323530" y="2132856"/>
          <a:ext cx="856895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820891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Молекулярная масса, г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моль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Температура,</a:t>
                      </a:r>
                    </a:p>
                    <a:p>
                      <a:r>
                        <a:rPr lang="ru-RU" baseline="30000" dirty="0" err="1" smtClean="0"/>
                        <a:t>о</a:t>
                      </a:r>
                      <a:r>
                        <a:rPr lang="ru-RU" dirty="0" err="1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Давление ,</a:t>
                      </a:r>
                    </a:p>
                    <a:p>
                      <a:r>
                        <a:rPr lang="ru-RU" dirty="0" err="1" smtClean="0"/>
                        <a:t>атм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Растворимость</a:t>
                      </a:r>
                      <a:endParaRPr lang="ru-RU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Нерастворим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20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Нерастворим</a:t>
                      </a:r>
                      <a:endParaRPr lang="ru-RU" dirty="0"/>
                    </a:p>
                  </a:txBody>
                  <a:tcPr anchor="ctr"/>
                </a:tc>
              </a:tr>
              <a:tr h="41044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Растворим</a:t>
                      </a:r>
                      <a:endParaRPr lang="ru-RU" dirty="0"/>
                    </a:p>
                  </a:txBody>
                  <a:tcPr/>
                </a:tc>
              </a:tr>
              <a:tr h="410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r>
                        <a:rPr lang="ru-RU" dirty="0" err="1" smtClean="0"/>
                        <a:t>мас</a:t>
                      </a:r>
                      <a:r>
                        <a:rPr lang="ru-RU" dirty="0" smtClean="0"/>
                        <a:t>. %</a:t>
                      </a:r>
                      <a:endParaRPr lang="ru-RU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Нерастворим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205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Полиолефины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34345"/>
              </p:ext>
            </p:extLst>
          </p:nvPr>
        </p:nvGraphicFramePr>
        <p:xfrm>
          <a:off x="467544" y="3068960"/>
          <a:ext cx="1541774" cy="64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CS ChemDraw Drawing" r:id="rId3" imgW="1188366" imgH="499503" progId="ChemDraw.Document.6.0">
                  <p:embed/>
                </p:oleObj>
              </mc:Choice>
              <mc:Fallback>
                <p:oleObj name="CS ChemDraw Drawing" r:id="rId3" imgW="1188366" imgH="499503" progId="ChemDraw.Document.6.0">
                  <p:embed/>
                  <p:pic>
                    <p:nvPicPr>
                      <p:cNvPr id="0" name="Объект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8960"/>
                        <a:ext cx="1541774" cy="648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87392"/>
              </p:ext>
            </p:extLst>
          </p:nvPr>
        </p:nvGraphicFramePr>
        <p:xfrm>
          <a:off x="395536" y="3861048"/>
          <a:ext cx="159912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CS ChemDraw Drawing" r:id="rId5" imgW="1188366" imgH="588233" progId="ChemDraw.Document.6.0">
                  <p:embed/>
                </p:oleObj>
              </mc:Choice>
              <mc:Fallback>
                <p:oleObj name="CS ChemDraw Drawing" r:id="rId5" imgW="1188366" imgH="588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3861048"/>
                        <a:ext cx="1599120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074248"/>
              </p:ext>
            </p:extLst>
          </p:nvPr>
        </p:nvGraphicFramePr>
        <p:xfrm>
          <a:off x="539552" y="4653136"/>
          <a:ext cx="138292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CS ChemDraw Drawing" r:id="rId7" imgW="1188366" imgH="680851" progId="ChemDraw.Document.6.0">
                  <p:embed/>
                </p:oleObj>
              </mc:Choice>
              <mc:Fallback>
                <p:oleObj name="CS ChemDraw Drawing" r:id="rId7" imgW="1188366" imgH="680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4653136"/>
                        <a:ext cx="1382923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09022"/>
              </p:ext>
            </p:extLst>
          </p:nvPr>
        </p:nvGraphicFramePr>
        <p:xfrm>
          <a:off x="539552" y="5445224"/>
          <a:ext cx="137650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CS ChemDraw Drawing" r:id="rId9" imgW="1188366" imgH="684032" progId="ChemDraw.Document.6.0">
                  <p:embed/>
                </p:oleObj>
              </mc:Choice>
              <mc:Fallback>
                <p:oleObj name="CS ChemDraw Drawing" r:id="rId9" imgW="1188366" imgH="6840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5445224"/>
                        <a:ext cx="1376504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5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40170"/>
            <a:ext cx="4680520" cy="55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891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Фторированные сополимеры олефинов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55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171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Полиэфиры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" y="1844824"/>
            <a:ext cx="5035291" cy="353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" y="5380708"/>
            <a:ext cx="5112569" cy="10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357991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ru-RU" dirty="0"/>
              <a:t>.</a:t>
            </a:r>
            <a:r>
              <a:rPr lang="en-US" dirty="0"/>
              <a:t> Girard, T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Tassaing</a:t>
            </a:r>
            <a:r>
              <a:rPr lang="en-US" dirty="0"/>
              <a:t>, J</a:t>
            </a:r>
            <a:r>
              <a:rPr lang="ru-RU" dirty="0"/>
              <a:t>.</a:t>
            </a:r>
            <a:r>
              <a:rPr lang="en-US" dirty="0"/>
              <a:t>-D</a:t>
            </a:r>
            <a:r>
              <a:rPr lang="ru-RU" dirty="0"/>
              <a:t>.</a:t>
            </a:r>
            <a:r>
              <a:rPr lang="en-US" dirty="0"/>
              <a:t> Marty, M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Destarac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 smtClean="0"/>
              <a:t>//</a:t>
            </a:r>
            <a:r>
              <a:rPr lang="ru-RU" dirty="0" smtClean="0"/>
              <a:t> </a:t>
            </a:r>
            <a:r>
              <a:rPr lang="de-DE" dirty="0"/>
              <a:t>Chem. </a:t>
            </a:r>
            <a:r>
              <a:rPr lang="de-DE" dirty="0" err="1"/>
              <a:t>Rev</a:t>
            </a:r>
            <a:r>
              <a:rPr lang="de-DE" dirty="0"/>
              <a:t>. 2016, 116, 4125−4169</a:t>
            </a:r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63" y="3058547"/>
            <a:ext cx="3749343" cy="284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258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Полиметакрилаты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3" y="1484784"/>
            <a:ext cx="3384376" cy="497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591" y="6455077"/>
            <a:ext cx="794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ru-RU" dirty="0"/>
              <a:t>.</a:t>
            </a:r>
            <a:r>
              <a:rPr lang="en-US" dirty="0"/>
              <a:t> Girard, T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Tassaing</a:t>
            </a:r>
            <a:r>
              <a:rPr lang="en-US" dirty="0"/>
              <a:t>, J</a:t>
            </a:r>
            <a:r>
              <a:rPr lang="ru-RU" dirty="0"/>
              <a:t>.</a:t>
            </a:r>
            <a:r>
              <a:rPr lang="en-US" dirty="0"/>
              <a:t>-D</a:t>
            </a:r>
            <a:r>
              <a:rPr lang="ru-RU" dirty="0"/>
              <a:t>.</a:t>
            </a:r>
            <a:r>
              <a:rPr lang="en-US" dirty="0"/>
              <a:t> Marty, M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Destarac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//</a:t>
            </a:r>
            <a:r>
              <a:rPr lang="ru-RU" dirty="0"/>
              <a:t> </a:t>
            </a:r>
            <a:r>
              <a:rPr lang="de-DE" dirty="0"/>
              <a:t>Chem. </a:t>
            </a:r>
            <a:r>
              <a:rPr lang="de-DE" dirty="0" err="1"/>
              <a:t>Rev</a:t>
            </a:r>
            <a:r>
              <a:rPr lang="de-DE" dirty="0"/>
              <a:t>. 2016, 116, 4125−4169</a:t>
            </a:r>
            <a:endParaRPr lang="ru-RU" dirty="0"/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48" y="1466180"/>
            <a:ext cx="3758517" cy="47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5" y="2204864"/>
            <a:ext cx="7056784" cy="4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Полиметакрилаты</a:t>
            </a:r>
            <a:r>
              <a:rPr lang="en-US" sz="2400" dirty="0" smtClean="0"/>
              <a:t>: </a:t>
            </a:r>
            <a:r>
              <a:rPr lang="ru-RU" sz="2400" dirty="0" smtClean="0"/>
              <a:t>фторированная и </a:t>
            </a:r>
            <a:r>
              <a:rPr lang="ru-RU" sz="2400" dirty="0" err="1" smtClean="0"/>
              <a:t>нефторированная</a:t>
            </a:r>
            <a:r>
              <a:rPr lang="ru-RU" sz="2400" dirty="0" smtClean="0"/>
              <a:t> боковая цепь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94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96903"/>
            <a:ext cx="590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Модификация полимеров для повышения растворимости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797977" cy="313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5369810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нерастворим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2862873" y="5739142"/>
            <a:ext cx="0" cy="426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5974" y="6219739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 </a:t>
            </a:r>
            <a:r>
              <a:rPr lang="en-US" dirty="0" smtClean="0"/>
              <a:t>bar 40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38816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нерастворим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78979" y="5759119"/>
            <a:ext cx="0" cy="426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8910" y="6165304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140 </a:t>
            </a:r>
            <a:r>
              <a:rPr lang="en-US" dirty="0" smtClean="0"/>
              <a:t>bar 40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1866235"/>
            <a:ext cx="133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полистирол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83097" y="1824841"/>
            <a:ext cx="19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полипарафенилен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4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28552"/>
            <a:ext cx="469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Элементоорганические полимеры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065365"/>
            <a:ext cx="24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Полидиметилсилоксан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033139"/>
              </p:ext>
            </p:extLst>
          </p:nvPr>
        </p:nvGraphicFramePr>
        <p:xfrm>
          <a:off x="2512206" y="2492896"/>
          <a:ext cx="13112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S ChemDraw Drawing" r:id="rId3" imgW="1188720" imgH="945980" progId="ChemDraw.Document.6.0">
                  <p:embed/>
                </p:oleObj>
              </mc:Choice>
              <mc:Fallback>
                <p:oleObj name="CS ChemDraw Drawing" r:id="rId3" imgW="1188720" imgH="945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2206" y="2492896"/>
                        <a:ext cx="131127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1802"/>
            <a:ext cx="3960440" cy="30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89097"/>
            <a:ext cx="2679681" cy="543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17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Полифосфазены</a:t>
            </a:r>
            <a:endParaRPr lang="ru-RU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63436"/>
              </p:ext>
            </p:extLst>
          </p:nvPr>
        </p:nvGraphicFramePr>
        <p:xfrm>
          <a:off x="1403350" y="1955800"/>
          <a:ext cx="604996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CS ChemDraw Drawing" r:id="rId4" imgW="6350118" imgH="1654758" progId="ChemDraw.Document.6.0">
                  <p:embed/>
                </p:oleObj>
              </mc:Choice>
              <mc:Fallback>
                <p:oleObj name="CS ChemDraw Drawing" r:id="rId4" imgW="6350118" imgH="1654758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55800"/>
                        <a:ext cx="6049963" cy="157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83309"/>
              </p:ext>
            </p:extLst>
          </p:nvPr>
        </p:nvGraphicFramePr>
        <p:xfrm>
          <a:off x="2625384" y="3645024"/>
          <a:ext cx="426965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S ChemDraw Drawing" r:id="rId6" imgW="4399398" imgH="1031528" progId="ChemDraw.Document.6.0">
                  <p:embed/>
                </p:oleObj>
              </mc:Choice>
              <mc:Fallback>
                <p:oleObj name="CS ChemDraw Drawing" r:id="rId6" imgW="4399398" imgH="1031528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384" y="3645024"/>
                        <a:ext cx="4269651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06427"/>
              </p:ext>
            </p:extLst>
          </p:nvPr>
        </p:nvGraphicFramePr>
        <p:xfrm>
          <a:off x="2123728" y="5301208"/>
          <a:ext cx="527220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CS ChemDraw Drawing" r:id="rId8" imgW="5769580" imgH="1031528" progId="ChemDraw.Document.6.0">
                  <p:embed/>
                </p:oleObj>
              </mc:Choice>
              <mc:Fallback>
                <p:oleObj name="CS ChemDraw Drawing" r:id="rId8" imgW="5769580" imgH="1031528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01208"/>
                        <a:ext cx="5272208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63906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Allcock</a:t>
            </a:r>
            <a:r>
              <a:rPr lang="en-US" dirty="0"/>
              <a:t> H.R. </a:t>
            </a:r>
            <a:r>
              <a:rPr lang="en-US" dirty="0" smtClean="0"/>
              <a:t>// </a:t>
            </a:r>
            <a:r>
              <a:rPr lang="en-US" dirty="0" err="1"/>
              <a:t>Dalt</a:t>
            </a:r>
            <a:r>
              <a:rPr lang="en-US" dirty="0"/>
              <a:t>. Trans. 2016. Vol. 45, № 5. P. 1856–1862.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6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3464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/>
              <a:t>Процессы полимеризации в сверхкритическом СО</a:t>
            </a:r>
            <a:r>
              <a:rPr lang="ru-RU" sz="2000" baseline="-25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	Особенности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как растворителя в процессах полимеризации</a:t>
            </a:r>
          </a:p>
          <a:p>
            <a:pPr>
              <a:lnSpc>
                <a:spcPct val="20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Растворимость различных классов полимеров в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ru-RU" sz="2000" baseline="-25000" dirty="0"/>
              <a:t>	</a:t>
            </a:r>
            <a:r>
              <a:rPr lang="ru-RU" sz="2000" dirty="0" smtClean="0"/>
              <a:t>Радикальная гомогенная полимеризация в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ru-RU" sz="2000" baseline="-25000" dirty="0"/>
              <a:t>	</a:t>
            </a:r>
            <a:r>
              <a:rPr lang="ru-RU" sz="2000" dirty="0" smtClean="0"/>
              <a:t>Дисперсионная полимеризация в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ru-RU" sz="2000" baseline="-25000" dirty="0"/>
              <a:t>	</a:t>
            </a:r>
            <a:r>
              <a:rPr lang="ru-RU" sz="2000" dirty="0" smtClean="0"/>
              <a:t>Эмульсионная полимеризация в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baseline="-25000" dirty="0"/>
              <a:t>	</a:t>
            </a:r>
            <a:r>
              <a:rPr lang="ru-RU" sz="2000" dirty="0" smtClean="0"/>
              <a:t>Суспензионная полимеризация в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baseline="-25000" dirty="0"/>
              <a:t>	</a:t>
            </a:r>
            <a:r>
              <a:rPr lang="ru-RU" sz="2000" dirty="0" smtClean="0"/>
              <a:t>Поликонденсация в </a:t>
            </a:r>
            <a:r>
              <a:rPr lang="ru-RU" sz="2000" dirty="0" err="1" smtClean="0"/>
              <a:t>ск</a:t>
            </a:r>
            <a:r>
              <a:rPr lang="ru-RU" sz="2000" dirty="0" smtClean="0"/>
              <a:t> СО</a:t>
            </a:r>
            <a:r>
              <a:rPr lang="ru-RU" sz="2000" baseline="-25000" dirty="0" smtClean="0"/>
              <a:t>2</a:t>
            </a:r>
            <a:endParaRPr lang="ru-RU" sz="2000" baseline="-25000" dirty="0"/>
          </a:p>
          <a:p>
            <a:endParaRPr lang="ru-RU" sz="2000" dirty="0" smtClean="0"/>
          </a:p>
          <a:p>
            <a:r>
              <a:rPr lang="ru-RU" sz="2000" dirty="0" smtClean="0"/>
              <a:t>Принципы формирования и свойства </a:t>
            </a:r>
            <a:r>
              <a:rPr lang="ru-RU" sz="2000" dirty="0" err="1" smtClean="0"/>
              <a:t>аэрогелей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Сверхкритический СО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как среда для синтеза металлических </a:t>
            </a:r>
            <a:r>
              <a:rPr lang="ru-RU" sz="2000" dirty="0" err="1" smtClean="0"/>
              <a:t>наночастиц</a:t>
            </a:r>
            <a:endParaRPr lang="ru-RU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2057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Растворимость различных классов полимеров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</a:t>
            </a:r>
            <a:r>
              <a:rPr lang="en-US" sz="2800" dirty="0" smtClean="0"/>
              <a:t>CO2. </a:t>
            </a:r>
            <a:r>
              <a:rPr lang="ru-RU" sz="2800" dirty="0" smtClean="0"/>
              <a:t>Самоорганизация амфифильных сополимеров</a:t>
            </a:r>
            <a:endParaRPr lang="ru-RU" sz="2800" baseline="-25000" dirty="0"/>
          </a:p>
        </p:txBody>
      </p:sp>
      <p:pic>
        <p:nvPicPr>
          <p:cNvPr id="7" name="Picture 3" descr="C:\Users\Dmitry\Dropbox\Koelko\icc2013\polym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5693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77455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ПММА</a:t>
            </a:r>
            <a:r>
              <a:rPr lang="en-US" dirty="0" smtClean="0"/>
              <a:t>-</a:t>
            </a:r>
            <a:r>
              <a:rPr lang="ru-RU" dirty="0" err="1" smtClean="0"/>
              <a:t>ПфаМА</a:t>
            </a:r>
            <a:r>
              <a:rPr lang="ru-RU" dirty="0" smtClean="0"/>
              <a:t> – диблок-сополимер, способный к самоорганизации в СК 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94116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m/n = 73/27,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= 26200,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w</a:t>
            </a:r>
            <a:r>
              <a:rPr lang="en-US" dirty="0" smtClean="0"/>
              <a:t> = 28900, M</a:t>
            </a:r>
            <a:r>
              <a:rPr lang="en-US" baseline="-25000" dirty="0" smtClean="0"/>
              <a:t>w</a:t>
            </a:r>
            <a:r>
              <a:rPr lang="en-US" dirty="0" smtClean="0"/>
              <a:t>/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= 1.10</a:t>
            </a:r>
            <a:endParaRPr lang="ru-RU" dirty="0"/>
          </a:p>
        </p:txBody>
      </p:sp>
      <p:pic>
        <p:nvPicPr>
          <p:cNvPr id="10" name="Рисунок 9" descr="C:\Users\Dmitry\Dropbox\Koelko\Аманштад НЕ СТИРАТЬ!!\illustrations\figure_5_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634606" cy="32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Dmitry\Dropbox\Koelko\Аманштад НЕ СТИРАТЬ!!\illustrations\figure_5_c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852936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133974" cy="308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Растворимость различных классов полимеров в </a:t>
            </a:r>
            <a:r>
              <a:rPr lang="ru-RU" dirty="0" err="1" smtClean="0"/>
              <a:t>ск</a:t>
            </a:r>
            <a:r>
              <a:rPr lang="ru-RU" dirty="0"/>
              <a:t> СО</a:t>
            </a:r>
            <a:r>
              <a:rPr lang="ru-RU" baseline="-25000" dirty="0"/>
              <a:t>2</a:t>
            </a:r>
            <a:r>
              <a:rPr lang="ru-RU" dirty="0" smtClean="0"/>
              <a:t>. Обобщение.</a:t>
            </a:r>
            <a:r>
              <a:rPr lang="ru-RU" baseline="-25000" dirty="0" smtClean="0"/>
              <a:t>.</a:t>
            </a:r>
            <a:endParaRPr lang="ru-RU" baseline="-25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892"/>
              </p:ext>
            </p:extLst>
          </p:nvPr>
        </p:nvGraphicFramePr>
        <p:xfrm>
          <a:off x="5499543" y="2060848"/>
          <a:ext cx="3536952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76"/>
                <a:gridCol w="176847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Поверхностная</a:t>
                      </a:r>
                      <a:r>
                        <a:rPr lang="ru-RU" baseline="0" dirty="0" smtClean="0"/>
                        <a:t> энергия, мН</a:t>
                      </a:r>
                      <a:r>
                        <a:rPr lang="en-US" baseline="0" dirty="0" smtClean="0"/>
                        <a:t>/</a:t>
                      </a:r>
                      <a:r>
                        <a:rPr lang="ru-RU" baseline="0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ПДМС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16–20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10–15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90736"/>
              </p:ext>
            </p:extLst>
          </p:nvPr>
        </p:nvGraphicFramePr>
        <p:xfrm>
          <a:off x="3995936" y="5157192"/>
          <a:ext cx="12382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CS ChemDraw Drawing" r:id="rId4" imgW="1238693" imgH="1367004" progId="ChemDraw.Document.6.0">
                  <p:embed/>
                </p:oleObj>
              </mc:Choice>
              <mc:Fallback>
                <p:oleObj name="CS ChemDraw Drawing" r:id="rId4" imgW="1238693" imgH="13670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5157192"/>
                        <a:ext cx="1238250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391516"/>
              </p:ext>
            </p:extLst>
          </p:nvPr>
        </p:nvGraphicFramePr>
        <p:xfrm>
          <a:off x="1908175" y="5157788"/>
          <a:ext cx="9207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CS ChemDraw Drawing" r:id="rId6" imgW="1238693" imgH="2130222" progId="ChemDraw.Document.6.0">
                  <p:embed/>
                </p:oleObj>
              </mc:Choice>
              <mc:Fallback>
                <p:oleObj name="CS ChemDraw Drawing" r:id="rId6" imgW="1238693" imgH="2130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8175" y="5157788"/>
                        <a:ext cx="920750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03888"/>
              </p:ext>
            </p:extLst>
          </p:nvPr>
        </p:nvGraphicFramePr>
        <p:xfrm>
          <a:off x="6876256" y="5301208"/>
          <a:ext cx="13112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CS ChemDraw Drawing" r:id="rId8" imgW="1188720" imgH="945980" progId="ChemDraw.Document.6.0">
                  <p:embed/>
                </p:oleObj>
              </mc:Choice>
              <mc:Fallback>
                <p:oleObj name="CS ChemDraw Drawing" r:id="rId8" imgW="1188720" imgH="945980" progId="ChemDraw.Document.6.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301208"/>
                        <a:ext cx="13112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Радикальная полимеризация в растворе без образования фазового разделения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79939"/>
              </p:ext>
            </p:extLst>
          </p:nvPr>
        </p:nvGraphicFramePr>
        <p:xfrm>
          <a:off x="1259632" y="4437112"/>
          <a:ext cx="6269359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S ChemDraw Drawing" r:id="rId3" imgW="5800060" imgH="2131636" progId="ChemDraw.Document.6.0">
                  <p:embed/>
                </p:oleObj>
              </mc:Choice>
              <mc:Fallback>
                <p:oleObj name="CS ChemDraw Drawing" r:id="rId3" imgW="5800060" imgH="2131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4437112"/>
                        <a:ext cx="6269359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6844" y="3861048"/>
            <a:ext cx="544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DeSimone</a:t>
            </a:r>
            <a:r>
              <a:rPr lang="en-US" dirty="0" smtClean="0"/>
              <a:t> et al. // Science, Vol. 257, 1991, pp. 945-947 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9458" y="161950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97876" y="226758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971600" y="1804174"/>
            <a:ext cx="6260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7570" y="161950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70874" y="1456328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74369" y="2104400"/>
            <a:ext cx="404150" cy="532512"/>
            <a:chOff x="1503554" y="1537628"/>
            <a:chExt cx="404150" cy="532512"/>
          </a:xfrm>
        </p:grpSpPr>
        <p:sp>
          <p:nvSpPr>
            <p:cNvPr id="13" name="TextBox 12"/>
            <p:cNvSpPr txBox="1"/>
            <p:nvPr/>
          </p:nvSpPr>
          <p:spPr>
            <a:xfrm>
              <a:off x="1503554" y="170080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6858" y="1537628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/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0309" y="22582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61807" y="3163962"/>
            <a:ext cx="6260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5736" y="2452246"/>
            <a:ext cx="6260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87824" y="227563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2121745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98705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50794" y="281423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3688" y="29684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331640" y="2968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194780" y="297929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ИММ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715090" y="2833772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056" y="134076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dirty="0" smtClean="0"/>
              <a:t>Инициирование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dirty="0" smtClean="0"/>
              <a:t>Рост цепи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dirty="0" smtClean="0"/>
              <a:t>Обрыв цепи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3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0571"/>
            <a:ext cx="7595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Синтез фторированных </a:t>
            </a:r>
            <a:r>
              <a:rPr lang="ru-RU" sz="2800" dirty="0" err="1" smtClean="0"/>
              <a:t>полиакрилатов</a:t>
            </a:r>
            <a:r>
              <a:rPr lang="ru-RU" sz="2800" dirty="0" smtClean="0"/>
              <a:t>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r>
              <a:rPr lang="ru-RU" sz="2800" dirty="0" smtClean="0"/>
              <a:t>Эффективность инициирования</a:t>
            </a:r>
            <a:endParaRPr lang="ru-RU" sz="2800" baseline="-25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7552"/>
            <a:ext cx="41162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74678"/>
            <a:ext cx="4859520" cy="37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1556792"/>
            <a:ext cx="86409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771800" y="1772816"/>
            <a:ext cx="432048" cy="4680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50203" y="2240868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распад АИБН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2539352"/>
            <a:ext cx="576064" cy="1177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835696" y="3248980"/>
            <a:ext cx="432048" cy="4680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49099" y="3717032"/>
            <a:ext cx="203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образование продуктов</a:t>
            </a:r>
          </a:p>
          <a:p>
            <a:r>
              <a:rPr lang="ru-RU" sz="1400" dirty="0" smtClean="0"/>
              <a:t> рекомбинации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69415" y="1556791"/>
            <a:ext cx="110697" cy="1106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80112" y="1403484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бензол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473774" y="2186862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17246" y="205620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21" name="Овал 20"/>
          <p:cNvSpPr/>
          <p:nvPr/>
        </p:nvSpPr>
        <p:spPr>
          <a:xfrm>
            <a:off x="5465855" y="1868934"/>
            <a:ext cx="108012" cy="1080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17246" y="1700808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r>
              <a:rPr lang="ru-RU" dirty="0"/>
              <a:t> </a:t>
            </a:r>
            <a:r>
              <a:rPr lang="en-US" dirty="0" smtClean="0"/>
              <a:t>/ </a:t>
            </a:r>
            <a:r>
              <a:rPr lang="ru-RU" dirty="0" smtClean="0"/>
              <a:t>ТГФ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9855" y="5321205"/>
                <a:ext cx="1372042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=0,83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55" y="5321205"/>
                <a:ext cx="1372042" cy="393121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761" y="5936196"/>
                <a:ext cx="1605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бензол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0,53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61" y="5936196"/>
                <a:ext cx="1605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07642" y="5529660"/>
                <a:ext cx="1792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и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и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∗[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2" y="5529660"/>
                <a:ext cx="179235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6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120" y="-27384"/>
            <a:ext cx="742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Синтез фторированных </a:t>
            </a:r>
            <a:r>
              <a:rPr lang="ru-RU" sz="2800" dirty="0" err="1" smtClean="0"/>
              <a:t>полиакрилатов</a:t>
            </a:r>
            <a:r>
              <a:rPr lang="ru-RU" sz="2800" dirty="0" smtClean="0"/>
              <a:t>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endParaRPr lang="ru-RU" sz="2800" baseline="-25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" y="1124744"/>
            <a:ext cx="47147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3" y="611396"/>
            <a:ext cx="402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Фазовые диаграммы полимер </a:t>
            </a:r>
            <a:r>
              <a:rPr lang="en-US" dirty="0" smtClean="0"/>
              <a:t>/ </a:t>
            </a:r>
            <a:r>
              <a:rPr lang="ru-RU" dirty="0" err="1" smtClean="0"/>
              <a:t>ск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8059"/>
            <a:ext cx="4256376" cy="45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536392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121" y="-27384"/>
            <a:ext cx="771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Синтез фторированных </a:t>
            </a:r>
            <a:r>
              <a:rPr lang="ru-RU" sz="2800" dirty="0" err="1" smtClean="0"/>
              <a:t>полиакрилатов</a:t>
            </a:r>
            <a:r>
              <a:rPr lang="ru-RU" sz="2800" dirty="0" smtClean="0"/>
              <a:t>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. </a:t>
            </a:r>
            <a:r>
              <a:rPr lang="ru-RU" sz="2800" dirty="0" err="1" smtClean="0"/>
              <a:t>Сополимеризация</a:t>
            </a:r>
            <a:endParaRPr lang="ru-RU" sz="2800" baseline="-25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01" y="1196752"/>
            <a:ext cx="4156360" cy="232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77549"/>
              </p:ext>
            </p:extLst>
          </p:nvPr>
        </p:nvGraphicFramePr>
        <p:xfrm>
          <a:off x="179512" y="3861048"/>
          <a:ext cx="26971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CS ChemDraw Drawing" r:id="rId4" imgW="2697126" imgH="2469941" progId="ChemDraw.Document.6.0">
                  <p:embed/>
                </p:oleObj>
              </mc:Choice>
              <mc:Fallback>
                <p:oleObj name="CS ChemDraw Drawing" r:id="rId4" imgW="2697126" imgH="24699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3861048"/>
                        <a:ext cx="2697163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85077"/>
              </p:ext>
            </p:extLst>
          </p:nvPr>
        </p:nvGraphicFramePr>
        <p:xfrm>
          <a:off x="3265199" y="3861048"/>
          <a:ext cx="28241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CS ChemDraw Drawing" r:id="rId6" imgW="2823653" imgH="2470294" progId="ChemDraw.Document.6.0">
                  <p:embed/>
                </p:oleObj>
              </mc:Choice>
              <mc:Fallback>
                <p:oleObj name="CS ChemDraw Drawing" r:id="rId6" imgW="2823653" imgH="24702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5199" y="3861048"/>
                        <a:ext cx="2824163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19587"/>
              </p:ext>
            </p:extLst>
          </p:nvPr>
        </p:nvGraphicFramePr>
        <p:xfrm>
          <a:off x="6272213" y="3822700"/>
          <a:ext cx="2878137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CS ChemDraw Drawing" r:id="rId8" imgW="2878588" imgH="2852433" progId="ChemDraw.Document.6.0">
                  <p:embed/>
                </p:oleObj>
              </mc:Choice>
              <mc:Fallback>
                <p:oleObj name="CS ChemDraw Drawing" r:id="rId8" imgW="2878588" imgH="28524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2213" y="3822700"/>
                        <a:ext cx="2878137" cy="285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1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91241"/>
            <a:ext cx="2561711" cy="3666151"/>
          </a:xfrm>
          <a:prstGeom prst="rect">
            <a:avLst/>
          </a:prstGeom>
          <a:noFill/>
        </p:spPr>
      </p:pic>
      <p:pic>
        <p:nvPicPr>
          <p:cNvPr id="5" name="Picture 6" descr="I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291241"/>
            <a:ext cx="2561710" cy="3666151"/>
          </a:xfrm>
          <a:prstGeom prst="rect">
            <a:avLst/>
          </a:prstGeom>
          <a:noFill/>
        </p:spPr>
      </p:pic>
      <p:pic>
        <p:nvPicPr>
          <p:cNvPr id="7" name="Рисунок 6" descr="C:\Users\Asus\Google Диск\Полимеризация\C6-OH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Google Диск\Полимеризация\C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42" y="1052737"/>
            <a:ext cx="1329713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sus\Google Диск\Полимеризация\C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8766" y="1052737"/>
            <a:ext cx="1241065" cy="225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sus\Google Диск\Полимеризация\C8-OH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052736"/>
            <a:ext cx="23780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6206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Гомополимеры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62068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Сополимеры с функциональными группами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008" y="32129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C8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32129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C6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32129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C8-OH</a:t>
            </a:r>
            <a:r>
              <a:rPr lang="en-US" sz="2000" dirty="0" smtClean="0"/>
              <a:t>, </a:t>
            </a:r>
            <a:r>
              <a:rPr lang="ru-RU" sz="2000" dirty="0" smtClean="0"/>
              <a:t>   </a:t>
            </a:r>
            <a:r>
              <a:rPr lang="en-US" sz="2000" dirty="0" smtClean="0"/>
              <a:t>n/m ~ 0.05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32129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C6-OH</a:t>
            </a:r>
            <a:r>
              <a:rPr lang="en-US" sz="2000" dirty="0" smtClean="0"/>
              <a:t>, </a:t>
            </a:r>
            <a:r>
              <a:rPr lang="ru-RU" sz="2000" dirty="0" smtClean="0"/>
              <a:t>   </a:t>
            </a:r>
            <a:r>
              <a:rPr lang="en-US" sz="2000" dirty="0" smtClean="0"/>
              <a:t>n/m ~ 0.05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04" y="-27384"/>
            <a:ext cx="771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Исследование структуры сополимеров</a:t>
            </a:r>
            <a:endParaRPr lang="ru-RU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1686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Mikhail\Documents\SC-TEK\Experimental\Статья\Figures\Figure 3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521979" cy="5510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8104" y="-27384"/>
            <a:ext cx="771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Фазовые диаграммы сополимеров</a:t>
            </a:r>
            <a:endParaRPr lang="ru-RU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5514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20" y="-27384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Гомогенная полимеризация виниловых и циклических эфиров в сверхкритическом СО</a:t>
            </a:r>
            <a:r>
              <a:rPr lang="ru-RU" sz="3200" baseline="-25000" dirty="0" smtClean="0"/>
              <a:t>2</a:t>
            </a:r>
            <a:endParaRPr lang="ru-RU" sz="3200" baseline="-25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5049"/>
            <a:ext cx="3750311" cy="440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47601"/>
            <a:ext cx="3312179" cy="440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372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Катионная полимеризация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38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663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Радикальная полимеризация в растворе без образования фазового разделения. Пример получения </a:t>
            </a:r>
            <a:r>
              <a:rPr lang="ru-RU" sz="2800" dirty="0" err="1" smtClean="0"/>
              <a:t>нефторированных</a:t>
            </a:r>
            <a:r>
              <a:rPr lang="ru-RU" sz="2800" dirty="0" smtClean="0"/>
              <a:t> полимеров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579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S</a:t>
            </a:r>
            <a:r>
              <a:rPr lang="de-DE" dirty="0"/>
              <a:t>. </a:t>
            </a:r>
            <a:r>
              <a:rPr lang="de-DE" dirty="0" err="1" smtClean="0"/>
              <a:t>Beuermann</a:t>
            </a:r>
            <a:r>
              <a:rPr lang="ru-RU" dirty="0"/>
              <a:t> </a:t>
            </a:r>
            <a:r>
              <a:rPr lang="en-US" dirty="0" smtClean="0"/>
              <a:t>et al.  // </a:t>
            </a:r>
            <a:r>
              <a:rPr lang="en-US" dirty="0" err="1"/>
              <a:t>Macromol</a:t>
            </a:r>
            <a:r>
              <a:rPr lang="en-US" dirty="0"/>
              <a:t>. Rapid </a:t>
            </a:r>
            <a:r>
              <a:rPr lang="en-US" dirty="0" err="1"/>
              <a:t>Commun</a:t>
            </a:r>
            <a:r>
              <a:rPr lang="en-US" dirty="0"/>
              <a:t>. </a:t>
            </a:r>
            <a:r>
              <a:rPr lang="en-US" b="1" dirty="0"/>
              <a:t>20</a:t>
            </a:r>
            <a:r>
              <a:rPr lang="en-US" dirty="0"/>
              <a:t>, </a:t>
            </a:r>
            <a:r>
              <a:rPr lang="en-US" dirty="0" smtClean="0"/>
              <a:t>1998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070140"/>
            <a:ext cx="22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полистирола 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97044"/>
            <a:ext cx="4165306" cy="46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43794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Подход: контролируемая радикальная полимеризация на высоких давлениях с малой конверсией мономера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1046"/>
            <a:ext cx="756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Полимеризация полимеров в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2.</a:t>
            </a:r>
            <a:r>
              <a:rPr lang="ru-RU" sz="2800" dirty="0" smtClean="0"/>
              <a:t>Материалы</a:t>
            </a:r>
            <a:endParaRPr lang="ru-RU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Ю.Д. </a:t>
            </a:r>
            <a:r>
              <a:rPr lang="ru-RU" sz="2400" dirty="0" err="1" smtClean="0"/>
              <a:t>Семчиков</a:t>
            </a:r>
            <a:r>
              <a:rPr lang="ru-RU" sz="2400" dirty="0" smtClean="0"/>
              <a:t>. Высокомолекулярные соединения, 2005</a:t>
            </a:r>
          </a:p>
          <a:p>
            <a:endParaRPr lang="ru-RU" sz="2400" dirty="0" smtClean="0"/>
          </a:p>
          <a:p>
            <a:r>
              <a:rPr lang="ru-RU" sz="2400" dirty="0" smtClean="0"/>
              <a:t>В.Н. </a:t>
            </a:r>
            <a:r>
              <a:rPr lang="ru-RU" sz="2400" dirty="0" err="1" smtClean="0"/>
              <a:t>Кулезнев</a:t>
            </a:r>
            <a:r>
              <a:rPr lang="ru-RU" sz="2400" dirty="0" smtClean="0"/>
              <a:t>, В.А. Шершнев. Химия и физика полимеров, 2005</a:t>
            </a:r>
          </a:p>
          <a:p>
            <a:endParaRPr lang="ru-RU" sz="2400" dirty="0" smtClean="0"/>
          </a:p>
          <a:p>
            <a:r>
              <a:rPr lang="en-US" sz="2400" dirty="0" smtClean="0"/>
              <a:t>E</a:t>
            </a:r>
            <a:r>
              <a:rPr lang="ru-RU" sz="2400" dirty="0"/>
              <a:t>.</a:t>
            </a:r>
            <a:r>
              <a:rPr lang="en-US" sz="2400" dirty="0" smtClean="0"/>
              <a:t> </a:t>
            </a:r>
            <a:r>
              <a:rPr lang="en-US" sz="2400" dirty="0"/>
              <a:t>Girard</a:t>
            </a:r>
            <a:r>
              <a:rPr lang="en-US" sz="2400" dirty="0" smtClean="0"/>
              <a:t>, T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Tassaing</a:t>
            </a:r>
            <a:r>
              <a:rPr lang="en-US" sz="2400" dirty="0" smtClean="0"/>
              <a:t>, J</a:t>
            </a:r>
            <a:r>
              <a:rPr lang="ru-RU" sz="2400" dirty="0" smtClean="0"/>
              <a:t>.</a:t>
            </a:r>
            <a:r>
              <a:rPr lang="en-US" sz="2400" dirty="0" smtClean="0"/>
              <a:t>-D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/>
              <a:t>Marty</a:t>
            </a:r>
            <a:r>
              <a:rPr lang="en-US" sz="2400" dirty="0" smtClean="0"/>
              <a:t>, M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Destarac</a:t>
            </a:r>
            <a:r>
              <a:rPr lang="en-US" sz="2400" dirty="0" smtClean="0"/>
              <a:t>.</a:t>
            </a:r>
            <a:r>
              <a:rPr lang="ru-RU" sz="2400" dirty="0" smtClean="0"/>
              <a:t>  </a:t>
            </a:r>
            <a:r>
              <a:rPr lang="en-US" sz="2400" dirty="0"/>
              <a:t>Structure−Property Relationships in CO</a:t>
            </a:r>
            <a:r>
              <a:rPr lang="en-US" sz="2400" baseline="-25000" dirty="0"/>
              <a:t>2</a:t>
            </a:r>
            <a:r>
              <a:rPr lang="en-US" sz="2400" dirty="0"/>
              <a:t>‑philic (Co)polymers: </a:t>
            </a:r>
            <a:r>
              <a:rPr lang="en-US" sz="2400" dirty="0" err="1" smtClean="0"/>
              <a:t>Phase</a:t>
            </a:r>
            <a:r>
              <a:rPr lang="en-US" sz="2400" dirty="0" err="1"/>
              <a:t>Behavior</a:t>
            </a:r>
            <a:r>
              <a:rPr lang="en-US" sz="2400" dirty="0"/>
              <a:t>, Self-Assembly, and Stabilization of Water/CO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Emulsions</a:t>
            </a:r>
            <a:r>
              <a:rPr lang="ru-RU" sz="2400" dirty="0"/>
              <a:t> </a:t>
            </a:r>
            <a:r>
              <a:rPr lang="en-US" sz="2400" dirty="0" smtClean="0"/>
              <a:t>//</a:t>
            </a:r>
            <a:r>
              <a:rPr lang="ru-RU" sz="2400" dirty="0" smtClean="0"/>
              <a:t> </a:t>
            </a:r>
            <a:r>
              <a:rPr lang="de-DE" sz="2400" dirty="0"/>
              <a:t>Chem. </a:t>
            </a:r>
            <a:r>
              <a:rPr lang="de-DE" sz="2400" dirty="0" err="1"/>
              <a:t>Rev</a:t>
            </a:r>
            <a:r>
              <a:rPr lang="de-DE" sz="2400" dirty="0"/>
              <a:t>. 2016, 116, 4125−</a:t>
            </a:r>
            <a:r>
              <a:rPr lang="de-DE" sz="2400" dirty="0" smtClean="0"/>
              <a:t>4169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dirty="0" smtClean="0"/>
              <a:t>F</a:t>
            </a:r>
            <a:r>
              <a:rPr lang="ru-RU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Rindfleisch</a:t>
            </a:r>
            <a:r>
              <a:rPr lang="en-US" sz="2400" dirty="0"/>
              <a:t>, </a:t>
            </a:r>
            <a:r>
              <a:rPr lang="en-US" sz="2400" dirty="0" smtClean="0"/>
              <a:t>T</a:t>
            </a:r>
            <a:r>
              <a:rPr lang="ru-RU" sz="2400" dirty="0" smtClean="0"/>
              <a:t>.</a:t>
            </a:r>
            <a:r>
              <a:rPr lang="en-US" sz="2400" dirty="0" smtClean="0"/>
              <a:t>P</a:t>
            </a:r>
            <a:r>
              <a:rPr lang="en-US" sz="2400" dirty="0"/>
              <a:t>. </a:t>
            </a:r>
            <a:r>
              <a:rPr lang="en-US" sz="2400" dirty="0" err="1"/>
              <a:t>DiNoia</a:t>
            </a:r>
            <a:r>
              <a:rPr lang="en-US" sz="2400" dirty="0"/>
              <a:t>, </a:t>
            </a:r>
            <a:r>
              <a:rPr lang="en-US" sz="2400" dirty="0" smtClean="0"/>
              <a:t>M</a:t>
            </a:r>
            <a:r>
              <a:rPr lang="ru-RU" sz="2400" dirty="0" smtClean="0"/>
              <a:t>.</a:t>
            </a:r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dirty="0" smtClean="0"/>
              <a:t>McHugh.</a:t>
            </a:r>
            <a:r>
              <a:rPr lang="ru-RU" sz="2400" dirty="0" smtClean="0"/>
              <a:t> </a:t>
            </a:r>
            <a:r>
              <a:rPr lang="en-US" sz="2400" dirty="0"/>
              <a:t>Solubility of Polymers and Copolymers in Supercritical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ru-RU" sz="2400" dirty="0"/>
              <a:t> </a:t>
            </a:r>
            <a:r>
              <a:rPr lang="en-US" sz="2400" dirty="0" smtClean="0"/>
              <a:t>// </a:t>
            </a:r>
            <a:r>
              <a:rPr lang="en-US" sz="2400" i="1" dirty="0"/>
              <a:t>J. Phys. Chem. </a:t>
            </a:r>
            <a:r>
              <a:rPr lang="en-US" sz="2400" b="1" dirty="0"/>
              <a:t>1996, </a:t>
            </a:r>
            <a:r>
              <a:rPr lang="en-US" sz="2400" i="1" dirty="0"/>
              <a:t>100, </a:t>
            </a:r>
            <a:r>
              <a:rPr lang="en-US" sz="2400" dirty="0" smtClean="0"/>
              <a:t>15581-15587</a:t>
            </a:r>
          </a:p>
          <a:p>
            <a:endParaRPr lang="en-US" sz="2400" baseline="-25000" dirty="0"/>
          </a:p>
          <a:p>
            <a:r>
              <a:rPr lang="en-US" sz="2400" dirty="0"/>
              <a:t>Andrew I. </a:t>
            </a:r>
            <a:r>
              <a:rPr lang="en-US" sz="2400" dirty="0" smtClean="0"/>
              <a:t>Cooper. </a:t>
            </a:r>
            <a:r>
              <a:rPr lang="en-US" sz="2400" dirty="0"/>
              <a:t>Polymer synthesis and processing using supercritical carbon </a:t>
            </a:r>
            <a:r>
              <a:rPr lang="en-US" sz="2400" dirty="0" smtClean="0"/>
              <a:t>dioxide // </a:t>
            </a:r>
            <a:r>
              <a:rPr lang="en-US" sz="2400" dirty="0"/>
              <a:t>J. Mater. Chem., 2000, 10, </a:t>
            </a:r>
            <a:r>
              <a:rPr lang="en-US" sz="2400" dirty="0" smtClean="0"/>
              <a:t>207-234</a:t>
            </a:r>
            <a:endParaRPr lang="ru-RU" sz="2400" baseline="-25000" dirty="0"/>
          </a:p>
          <a:p>
            <a:endParaRPr lang="ru-RU" sz="2400" dirty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71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5832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Синтез полистирола. Результаты</a:t>
            </a:r>
            <a:endParaRPr lang="ru-RU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" y="1052736"/>
            <a:ext cx="8848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8100392" y="1772816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1772816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Способы синтеза полимеров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Полимеризация</a:t>
            </a:r>
            <a:r>
              <a:rPr lang="ru-RU" dirty="0" smtClean="0"/>
              <a:t> – способ синтеза полимеров, при котором происходит последовательное присоединение мономеров к растущим полимерным цепям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свободно-радикальная полимеризация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контролируемая радикальная полимеризация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анионная полимеризация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катионная полимеризация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координационно-ионная полимеризация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Поликонденсация</a:t>
            </a:r>
            <a:r>
              <a:rPr lang="ru-RU" sz="2400" dirty="0" smtClean="0"/>
              <a:t> </a:t>
            </a:r>
            <a:r>
              <a:rPr lang="ru-RU" dirty="0" smtClean="0"/>
              <a:t>– способ синтеза полимеров, при котором происходит химическое взаимодействие исходных мономеров друг с другом с образованием </a:t>
            </a:r>
            <a:r>
              <a:rPr lang="en-US" dirty="0" smtClean="0"/>
              <a:t>n-</a:t>
            </a:r>
            <a:r>
              <a:rPr lang="ru-RU" dirty="0" err="1" smtClean="0"/>
              <a:t>меров</a:t>
            </a:r>
            <a:r>
              <a:rPr lang="ru-RU" dirty="0" smtClean="0"/>
              <a:t>, мономеров и образовавшихся </a:t>
            </a:r>
            <a:r>
              <a:rPr lang="en-US" dirty="0" smtClean="0"/>
              <a:t>n-</a:t>
            </a:r>
            <a:r>
              <a:rPr lang="ru-RU" dirty="0" err="1" smtClean="0"/>
              <a:t>меров</a:t>
            </a:r>
            <a:r>
              <a:rPr lang="ru-RU" dirty="0" smtClean="0"/>
              <a:t>, </a:t>
            </a:r>
            <a:r>
              <a:rPr lang="en-US" dirty="0" smtClean="0"/>
              <a:t>n-</a:t>
            </a:r>
            <a:r>
              <a:rPr lang="ru-RU" dirty="0" err="1" smtClean="0"/>
              <a:t>меров</a:t>
            </a:r>
            <a:r>
              <a:rPr lang="ru-RU" dirty="0" smtClean="0"/>
              <a:t> между собой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реакция конденсации</a:t>
            </a:r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реакция присоединения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755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/>
              <a:t>Варианты проведения синтеза полимеров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Синтез без участия растворителя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	</a:t>
            </a:r>
            <a:r>
              <a:rPr lang="ru-RU" sz="2800" dirty="0" smtClean="0"/>
              <a:t>	</a:t>
            </a:r>
            <a:r>
              <a:rPr lang="ru-RU" sz="2400" dirty="0" smtClean="0"/>
              <a:t>Без фазового разделения полимер</a:t>
            </a:r>
            <a:r>
              <a:rPr lang="en-US" sz="2400" dirty="0" smtClean="0"/>
              <a:t>/</a:t>
            </a:r>
            <a:r>
              <a:rPr lang="ru-RU" sz="2400" dirty="0" smtClean="0"/>
              <a:t>мономер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</a:t>
            </a:r>
            <a:r>
              <a:rPr lang="ru-RU" sz="2400" dirty="0" smtClean="0"/>
              <a:t>	С фазовым разделением полимер</a:t>
            </a:r>
            <a:r>
              <a:rPr lang="en-US" sz="2400" dirty="0" smtClean="0"/>
              <a:t>/</a:t>
            </a:r>
            <a:r>
              <a:rPr lang="ru-RU" sz="2400" dirty="0" smtClean="0"/>
              <a:t>мономер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Синтез </a:t>
            </a:r>
            <a:r>
              <a:rPr lang="en-US" sz="2800" dirty="0" smtClean="0"/>
              <a:t>c </a:t>
            </a:r>
            <a:r>
              <a:rPr lang="ru-RU" sz="2800" dirty="0" smtClean="0"/>
              <a:t>участием растворителя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</a:t>
            </a:r>
            <a:r>
              <a:rPr lang="ru-RU" sz="2400" dirty="0" smtClean="0"/>
              <a:t>	Без образования фазового разделения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</a:t>
            </a:r>
            <a:r>
              <a:rPr lang="ru-RU" sz="2400" dirty="0" smtClean="0"/>
              <a:t>	С выпадением полимера в осадок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	</a:t>
            </a:r>
            <a:r>
              <a:rPr lang="ru-RU" sz="2400" dirty="0" smtClean="0"/>
              <a:t>Дисперсионная полимеризация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</a:t>
            </a:r>
            <a:r>
              <a:rPr lang="ru-RU" sz="2400" dirty="0" smtClean="0"/>
              <a:t>	Полимеризация в эмульсии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</a:t>
            </a:r>
            <a:r>
              <a:rPr lang="ru-RU" sz="2400" dirty="0" smtClean="0"/>
              <a:t>	Полимеризация в суспензии</a:t>
            </a:r>
          </a:p>
          <a:p>
            <a:r>
              <a:rPr lang="ru-RU" dirty="0"/>
              <a:t>	</a:t>
            </a:r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7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283" y="44624"/>
            <a:ext cx="663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Полимеризация без участия растворителя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871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Полимеризация в массе (</a:t>
            </a:r>
            <a:r>
              <a:rPr lang="ru-RU" sz="2000" i="1" dirty="0" smtClean="0"/>
              <a:t>полимеризация </a:t>
            </a:r>
            <a:r>
              <a:rPr lang="ru-RU" sz="2000" i="1" dirty="0"/>
              <a:t>в расплаве, полимеризация в </a:t>
            </a:r>
            <a:r>
              <a:rPr lang="ru-RU" sz="2000" i="1" dirty="0" smtClean="0"/>
              <a:t>блоке)</a:t>
            </a:r>
            <a:endParaRPr lang="ru-RU" sz="2000" i="1" dirty="0"/>
          </a:p>
          <a:p>
            <a:endParaRPr lang="ru-RU" sz="20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78829" y="1484784"/>
            <a:ext cx="1328875" cy="1654443"/>
            <a:chOff x="1403648" y="1628800"/>
            <a:chExt cx="792088" cy="1152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403648" y="1628800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403648" y="2780928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123728" y="1700808"/>
              <a:ext cx="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403648" y="1628800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123728" y="162880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1520" y="3573016"/>
            <a:ext cx="754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Полимеризация без участие растворителя с фазовым разделением</a:t>
            </a:r>
            <a:endParaRPr lang="ru-RU" sz="2000" i="1" dirty="0"/>
          </a:p>
          <a:p>
            <a:endParaRPr lang="ru-RU" sz="2000" dirty="0"/>
          </a:p>
        </p:txBody>
      </p:sp>
      <p:sp>
        <p:nvSpPr>
          <p:cNvPr id="19" name="Овал 18"/>
          <p:cNvSpPr/>
          <p:nvPr/>
        </p:nvSpPr>
        <p:spPr>
          <a:xfrm>
            <a:off x="1333352" y="25049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47664" y="25049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10855" y="25049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99592" y="250491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3568" y="251702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57078" y="26721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27584" y="266850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60376" y="266850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420144" y="27075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3568" y="27853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91580" y="292494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60376" y="299636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38847" y="27853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75438" y="28889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03190" y="292435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11152" y="303236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683160" y="278476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511660" y="28169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594198" y="266850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307878" y="27853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66839" y="28889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6054" y="302117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47564" y="29969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11359" y="2598360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30202" y="2925549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89877" y="2807169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2699792" y="1494909"/>
            <a:ext cx="1328875" cy="1654443"/>
            <a:chOff x="1403648" y="1628800"/>
            <a:chExt cx="792088" cy="115212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1403648" y="1628800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403648" y="2780928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23728" y="1700808"/>
              <a:ext cx="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403648" y="1628800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2123728" y="1628800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Овал 50"/>
          <p:cNvSpPr/>
          <p:nvPr/>
        </p:nvSpPr>
        <p:spPr>
          <a:xfrm>
            <a:off x="3033699" y="261144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109331" y="26155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952473" y="263335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876539" y="260827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804531" y="263335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48547" y="278483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802095" y="29868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346724" y="29801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09229" y="28263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022374" y="282235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159810" y="28823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532546" y="27446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493024" y="290656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779912" y="276231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687659" y="277469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 rot="4583403">
            <a:off x="3351618" y="2514696"/>
            <a:ext cx="127062" cy="292813"/>
            <a:chOff x="3558519" y="2452735"/>
            <a:chExt cx="127062" cy="292813"/>
          </a:xfrm>
        </p:grpSpPr>
        <p:sp>
          <p:nvSpPr>
            <p:cNvPr id="56" name="Овал 55"/>
            <p:cNvSpPr/>
            <p:nvPr/>
          </p:nvSpPr>
          <p:spPr>
            <a:xfrm>
              <a:off x="3558519" y="26735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572287" y="26015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613573" y="2534399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596619" y="2452735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Овал 69"/>
          <p:cNvSpPr/>
          <p:nvPr/>
        </p:nvSpPr>
        <p:spPr>
          <a:xfrm>
            <a:off x="3615193" y="274311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406092" y="292435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562901" y="285677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890867" y="29969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255146" y="2688866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758812" y="2698709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903736" y="2770657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2744434" y="2984239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987824" y="298970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205997" y="293477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641482" y="2846725"/>
            <a:ext cx="45719" cy="51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2" name="Объект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78791"/>
              </p:ext>
            </p:extLst>
          </p:nvPr>
        </p:nvGraphicFramePr>
        <p:xfrm>
          <a:off x="4612114" y="1263756"/>
          <a:ext cx="1368152" cy="188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S ChemDraw Drawing" r:id="rId3" imgW="1238693" imgH="1706369" progId="ChemDraw.Document.6.0">
                  <p:embed/>
                </p:oleObj>
              </mc:Choice>
              <mc:Fallback>
                <p:oleObj name="CS ChemDraw Drawing" r:id="rId3" imgW="1238693" imgH="17063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2114" y="1263756"/>
                        <a:ext cx="1368152" cy="188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15806"/>
              </p:ext>
            </p:extLst>
          </p:nvPr>
        </p:nvGraphicFramePr>
        <p:xfrm>
          <a:off x="513262" y="4509120"/>
          <a:ext cx="171218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S ChemDraw Drawing" r:id="rId5" imgW="1188366" imgH="499503" progId="ChemDraw.Document.6.0">
                  <p:embed/>
                </p:oleObj>
              </mc:Choice>
              <mc:Fallback>
                <p:oleObj name="CS ChemDraw Drawing" r:id="rId5" imgW="1188366" imgH="4995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62" y="4509120"/>
                        <a:ext cx="171218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Объект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93725"/>
              </p:ext>
            </p:extLst>
          </p:nvPr>
        </p:nvGraphicFramePr>
        <p:xfrm>
          <a:off x="6506562" y="1490650"/>
          <a:ext cx="1667896" cy="146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S ChemDraw Drawing" r:id="rId7" imgW="1188366" imgH="1048496" progId="ChemDraw.Document.6.0">
                  <p:embed/>
                </p:oleObj>
              </mc:Choice>
              <mc:Fallback>
                <p:oleObj name="CS ChemDraw Drawing" r:id="rId7" imgW="1188366" imgH="10484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6562" y="1490650"/>
                        <a:ext cx="1667896" cy="146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483768" y="4509120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Реакция проходит по свободно радикальному механизму с использованием кислорода как инициатора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0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21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Полимеризация с участием растворителя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77747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Преимущества </a:t>
            </a:r>
            <a:r>
              <a:rPr lang="ru-RU" sz="2400" dirty="0" err="1" smtClean="0"/>
              <a:t>ск</a:t>
            </a:r>
            <a:r>
              <a:rPr lang="ru-RU" sz="2400" dirty="0" smtClean="0"/>
              <a:t> СО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как растворителя в процессах полимеризации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568981"/>
            <a:ext cx="7267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Не токсичен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Не горюч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Является газом при </a:t>
            </a:r>
          </a:p>
          <a:p>
            <a:pPr>
              <a:buClr>
                <a:srgbClr val="00B050"/>
              </a:buClr>
            </a:pPr>
            <a:r>
              <a:rPr lang="ru-RU" sz="2400" dirty="0" smtClean="0"/>
              <a:t>нормальных условиях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Высокая химическая инертность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Низкая вязкость и плотность 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Регулируемые свойства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79796"/>
            <a:ext cx="3703065" cy="47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21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Полимеризация с участием растворителя без образования фазового разделения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2474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 </a:t>
            </a:r>
            <a:r>
              <a:rPr lang="ru-RU" b="1" dirty="0"/>
              <a:t>компоненты реакции растворимы в растворителе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1742357"/>
                <a:ext cx="8784976" cy="467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Условия растворимости для полимеров в сверхкритическом СО</a:t>
                </a:r>
                <a:r>
                  <a:rPr lang="ru-RU" sz="2400" baseline="-25000" dirty="0" smtClean="0"/>
                  <a:t>2</a:t>
                </a:r>
                <a:r>
                  <a:rPr lang="ru-RU" sz="2400" dirty="0" smtClean="0"/>
                  <a:t>:</a:t>
                </a:r>
              </a:p>
              <a:p>
                <a:endParaRPr lang="ru-RU" sz="2400" dirty="0" smtClean="0"/>
              </a:p>
              <a:p>
                <a:r>
                  <a:rPr lang="ru-RU" dirty="0" smtClean="0"/>
                  <a:t>Низкая плотность энергии </a:t>
                </a:r>
                <a:r>
                  <a:rPr lang="ru-RU" dirty="0" err="1" smtClean="0"/>
                  <a:t>когезии</a:t>
                </a:r>
                <a:endParaRPr lang="en-US" dirty="0" smtClean="0"/>
              </a:p>
              <a:p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𝑐𝑜h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плотность энергии </a:t>
                </a:r>
                <a:r>
                  <a:rPr lang="ru-RU" dirty="0" err="1"/>
                  <a:t>когезии</a:t>
                </a:r>
                <a:r>
                  <a:rPr lang="en-US" dirty="0"/>
                  <a:t>; </a:t>
                </a:r>
                <a:endParaRPr lang="ru-RU" dirty="0" smtClean="0"/>
              </a:p>
              <a:p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𝑐𝑜h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dirty="0" smtClean="0"/>
                  <a:t> - параметр растворимости </a:t>
                </a:r>
                <a:r>
                  <a:rPr lang="ru-RU" dirty="0" err="1" smtClean="0"/>
                  <a:t>Гильдебранда</a:t>
                </a:r>
                <a:endParaRPr lang="ru-RU" dirty="0"/>
              </a:p>
              <a:p>
                <a:endParaRPr lang="ru-RU" dirty="0" smtClean="0"/>
              </a:p>
              <a:p>
                <a:endParaRPr lang="en-US" dirty="0" smtClean="0"/>
              </a:p>
              <a:p>
                <a:r>
                  <a:rPr lang="ru-RU" dirty="0" smtClean="0"/>
                  <a:t>Низкая кристалличность</a:t>
                </a:r>
                <a:endParaRPr lang="en-US" dirty="0"/>
              </a:p>
              <a:p>
                <a:endParaRPr lang="ru-RU" sz="2800" dirty="0" smtClean="0"/>
              </a:p>
              <a:p>
                <a:r>
                  <a:rPr lang="ru-RU" dirty="0" smtClean="0"/>
                  <a:t>Наличие диполь-квадрупольного взаимодействия с СО</a:t>
                </a:r>
                <a:r>
                  <a:rPr lang="ru-RU" baseline="-25000" dirty="0" smtClean="0"/>
                  <a:t>2</a:t>
                </a:r>
                <a:r>
                  <a:rPr lang="ru-RU" dirty="0" smtClean="0"/>
                  <a:t> (оптимум полярности)</a:t>
                </a:r>
              </a:p>
              <a:p>
                <a:endParaRPr lang="ru-RU" dirty="0" smtClean="0"/>
              </a:p>
              <a:p>
                <a:endParaRPr lang="ru-RU" baseline="-25000" dirty="0"/>
              </a:p>
              <a:p>
                <a:r>
                  <a:rPr lang="ru-RU" dirty="0" smtClean="0"/>
                  <a:t>Взаимодействие с СО</a:t>
                </a:r>
                <a:r>
                  <a:rPr lang="ru-RU" baseline="-25000" dirty="0" smtClean="0"/>
                  <a:t>2</a:t>
                </a:r>
                <a:r>
                  <a:rPr lang="ru-RU" dirty="0" smtClean="0"/>
                  <a:t> по механизму кислота</a:t>
                </a:r>
                <a:r>
                  <a:rPr lang="en-US" dirty="0" smtClean="0"/>
                  <a:t>/</a:t>
                </a:r>
                <a:r>
                  <a:rPr lang="ru-RU" dirty="0" smtClean="0"/>
                  <a:t>основание Льюиса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42357"/>
                <a:ext cx="8784976" cy="4675319"/>
              </a:xfrm>
              <a:prstGeom prst="rect">
                <a:avLst/>
              </a:prstGeom>
              <a:blipFill rotWithShape="1">
                <a:blip r:embed="rId2"/>
                <a:stretch>
                  <a:fillRect l="-1041" t="-1043" b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21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Параметр растворимости </a:t>
            </a:r>
            <a:r>
              <a:rPr lang="ru-RU" sz="2800" dirty="0" err="1" smtClean="0"/>
              <a:t>Гильдебранда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ск</a:t>
            </a:r>
            <a:r>
              <a:rPr lang="ru-RU" sz="2800" dirty="0" smtClean="0"/>
              <a:t> СО</a:t>
            </a:r>
            <a:r>
              <a:rPr lang="ru-RU" sz="2800" baseline="-25000" dirty="0" smtClean="0"/>
              <a:t>2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048905"/>
                  </p:ext>
                </p:extLst>
              </p:nvPr>
            </p:nvGraphicFramePr>
            <p:xfrm>
              <a:off x="724735" y="692696"/>
              <a:ext cx="7416824" cy="509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206"/>
                    <a:gridCol w="1854206"/>
                    <a:gridCol w="1854206"/>
                    <a:gridCol w="185420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Давление, Мпа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oMath>
                          </a14:m>
                          <a:r>
                            <a:rPr lang="ru-RU" dirty="0" smtClean="0"/>
                            <a:t> при 40</a:t>
                          </a:r>
                          <a:r>
                            <a:rPr lang="ru-RU" baseline="30000" dirty="0" smtClean="0"/>
                            <a:t>о</a:t>
                          </a:r>
                          <a:r>
                            <a:rPr lang="ru-RU" dirty="0" smtClean="0"/>
                            <a:t>С, МДж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ru-RU" dirty="0" smtClean="0"/>
                            <a:t>м</a:t>
                          </a:r>
                          <a:r>
                            <a:rPr lang="ru-RU" baseline="30000" dirty="0" smtClean="0"/>
                            <a:t>3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oMath>
                          </a14:m>
                          <a:r>
                            <a:rPr lang="ru-RU" dirty="0" smtClean="0"/>
                            <a:t> при 45</a:t>
                          </a:r>
                          <a:r>
                            <a:rPr lang="ru-RU" baseline="30000" dirty="0" smtClean="0"/>
                            <a:t>о</a:t>
                          </a:r>
                          <a:r>
                            <a:rPr lang="ru-RU" dirty="0" smtClean="0"/>
                            <a:t>С,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>МДж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ru-RU" dirty="0" smtClean="0"/>
                            <a:t>м</a:t>
                          </a:r>
                          <a:r>
                            <a:rPr lang="ru-RU" baseline="30000" dirty="0" smtClean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oMath>
                          </a14:m>
                          <a:r>
                            <a:rPr lang="ru-RU" dirty="0" smtClean="0"/>
                            <a:t> при 45</a:t>
                          </a:r>
                          <a:r>
                            <a:rPr lang="ru-RU" baseline="30000" dirty="0" smtClean="0"/>
                            <a:t>о</a:t>
                          </a:r>
                          <a:r>
                            <a:rPr lang="ru-RU" dirty="0" smtClean="0"/>
                            <a:t>С,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aseline="0" dirty="0" smtClean="0"/>
                            <a:t>МДж</a:t>
                          </a:r>
                          <a:r>
                            <a:rPr lang="en-US" baseline="0" dirty="0" smtClean="0"/>
                            <a:t>/v3</a:t>
                          </a:r>
                          <a:endParaRPr lang="ru-RU" baseline="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2,7 – 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14,7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8,8 – 10,4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12,6 – 14,3</a:t>
                          </a:r>
                          <a:endParaRPr lang="ru-RU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12,3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22,7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13,3 – 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29,5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14,3,</a:t>
                          </a:r>
                          <a:r>
                            <a:rPr lang="en-US" baseline="0" dirty="0" smtClean="0"/>
                            <a:t> 15,7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12,9 – 15,00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13,7 – 15,6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14,7 – 14,6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12,6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4048905"/>
                  </p:ext>
                </p:extLst>
              </p:nvPr>
            </p:nvGraphicFramePr>
            <p:xfrm>
              <a:off x="724735" y="692696"/>
              <a:ext cx="7416824" cy="509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4206"/>
                    <a:gridCol w="1854206"/>
                    <a:gridCol w="1854206"/>
                    <a:gridCol w="185420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Давление, Мпа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762" r="-199344" b="-7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58" t="-4762" r="-100000" b="-7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58" t="-4762" b="-70952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2,7 – 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4,9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14,7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8,8 – 10,4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12,6 – 14,3</a:t>
                          </a:r>
                          <a:endParaRPr lang="ru-RU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12,3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22,7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13,3 – 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29,5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14,3,</a:t>
                          </a:r>
                          <a:r>
                            <a:rPr lang="en-US" baseline="0" dirty="0" smtClean="0"/>
                            <a:t> 15,7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12,9 – 15,00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13,7 – 15,6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14,7 – 14,6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12,6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798538" y="6462628"/>
            <a:ext cx="499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обзора  </a:t>
            </a:r>
            <a:r>
              <a:rPr lang="en-US" dirty="0" smtClean="0"/>
              <a:t>Y. Marcus </a:t>
            </a:r>
            <a:r>
              <a:rPr lang="sv-SE" i="1" dirty="0" smtClean="0"/>
              <a:t>ACS </a:t>
            </a:r>
            <a:r>
              <a:rPr lang="sv-SE" i="1" dirty="0"/>
              <a:t>Omega 2018, 3, 524−528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602128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 – 46 МДж</a:t>
            </a:r>
            <a:r>
              <a:rPr lang="en-US" dirty="0" smtClean="0"/>
              <a:t>/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5033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8393</TotalTime>
  <Words>913</Words>
  <Application>Microsoft Office PowerPoint</Application>
  <PresentationFormat>Экран (4:3)</PresentationFormat>
  <Paragraphs>251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CS ChemDraw Drawing</vt:lpstr>
      <vt:lpstr>Лекция 5. Синтез полимеров в сверхкритическом диоксиде углерода</vt:lpstr>
      <vt:lpstr>Презентация PowerPoint</vt:lpstr>
      <vt:lpstr>Презентация PowerPoint</vt:lpstr>
      <vt:lpstr>Способы синтеза полимеров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Растворимость различных классов полимеров в ск СО2</vt:lpstr>
      <vt:lpstr>Презентация PowerPoint</vt:lpstr>
      <vt:lpstr>Растворимость различных классов полимеров в ск СО2</vt:lpstr>
      <vt:lpstr>Растворимость различных классов полимеров в ск СО2</vt:lpstr>
      <vt:lpstr>Растворимость различных классов полимеров в ск СО2</vt:lpstr>
      <vt:lpstr>Растворимость различных классов полимеров в ск СО2</vt:lpstr>
      <vt:lpstr>Растворимость различных классов полимеров в ск СО2</vt:lpstr>
      <vt:lpstr>Растворимость различных классов полимеров в ск СО2</vt:lpstr>
      <vt:lpstr>Растворимость различных классов полимеров в ск CO2. Самоорганизация амфифильных сополимеров</vt:lpstr>
      <vt:lpstr>Растворимость различных классов полимеров в ск СО2. Обобщение..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6. Синтез металлических наночастиц в сверхкритическом диоксиде углерода</dc:title>
  <dc:creator>Igor Elmanovich</dc:creator>
  <cp:lastModifiedBy>Igor Elmanovich</cp:lastModifiedBy>
  <cp:revision>90</cp:revision>
  <dcterms:created xsi:type="dcterms:W3CDTF">2018-09-10T14:17:32Z</dcterms:created>
  <dcterms:modified xsi:type="dcterms:W3CDTF">2018-10-04T11:52:57Z</dcterms:modified>
</cp:coreProperties>
</file>