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33" r:id="rId2"/>
    <p:sldId id="634" r:id="rId3"/>
    <p:sldId id="635" r:id="rId4"/>
    <p:sldId id="636" r:id="rId5"/>
    <p:sldId id="645" r:id="rId6"/>
    <p:sldId id="638" r:id="rId7"/>
    <p:sldId id="646" r:id="rId8"/>
    <p:sldId id="640" r:id="rId9"/>
    <p:sldId id="641" r:id="rId10"/>
    <p:sldId id="642" r:id="rId11"/>
    <p:sldId id="647" r:id="rId12"/>
    <p:sldId id="648" r:id="rId13"/>
    <p:sldId id="649" r:id="rId14"/>
    <p:sldId id="557" r:id="rId15"/>
    <p:sldId id="516" r:id="rId16"/>
    <p:sldId id="650" r:id="rId17"/>
    <p:sldId id="576" r:id="rId18"/>
    <p:sldId id="575" r:id="rId19"/>
    <p:sldId id="574" r:id="rId20"/>
    <p:sldId id="651" r:id="rId21"/>
    <p:sldId id="570" r:id="rId22"/>
    <p:sldId id="394" r:id="rId23"/>
    <p:sldId id="530" r:id="rId24"/>
    <p:sldId id="531" r:id="rId25"/>
    <p:sldId id="392" r:id="rId26"/>
    <p:sldId id="571" r:id="rId27"/>
    <p:sldId id="541" r:id="rId28"/>
    <p:sldId id="542" r:id="rId29"/>
    <p:sldId id="543" r:id="rId30"/>
    <p:sldId id="544" r:id="rId31"/>
    <p:sldId id="545" r:id="rId32"/>
    <p:sldId id="546" r:id="rId33"/>
    <p:sldId id="558" r:id="rId34"/>
    <p:sldId id="562" r:id="rId35"/>
    <p:sldId id="563" r:id="rId36"/>
    <p:sldId id="564" r:id="rId37"/>
    <p:sldId id="559" r:id="rId38"/>
    <p:sldId id="560" r:id="rId39"/>
    <p:sldId id="561" r:id="rId40"/>
    <p:sldId id="566" r:id="rId41"/>
    <p:sldId id="652" r:id="rId42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51" clrIdx="0"/>
  <p:cmAuthor id="1" name="Admin" initials="A" lastIdx="5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FF0000"/>
    <a:srgbClr val="99CCFF"/>
    <a:srgbClr val="CCECFF"/>
    <a:srgbClr val="009900"/>
    <a:srgbClr val="CB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662" autoAdjust="0"/>
  </p:normalViewPr>
  <p:slideViewPr>
    <p:cSldViewPr showGuides="1"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5:03:33.396" idx="51">
    <p:pos x="10" y="10"/>
    <p:text>по сравнению с EDX WDX требует больших интенсивностей и не годится для полимеров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08:39:51.811" idx="21">
    <p:pos x="10" y="10"/>
    <p:text>испарение металла:
термическое, плазмой, ионными пучками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7:40:14.206" idx="55">
    <p:pos x="10" y="10"/>
    <p:text>high-impact polystyrene, HIPS
ударопрочный, негорючий
flame retardant, 
Os-contrasted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09:12:36.275" idx="56">
    <p:pos x="10" y="10"/>
    <p:text>полимерный композит, разный состав частиц наполнителя (мелких и крупных)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8T19:59:00.331" idx="20">
    <p:pos x="10" y="10"/>
    <p:text>STEM annular dark field image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5T11:31:29.709" idx="19">
    <p:pos x="4" y="10"/>
    <p:text>также Ag-наноструктур и композитных наноструктур, когда один металл декорирован другим, причем Оже-микроскопией металлы различены
Справа и слева разные прекурсоры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3:42:57.183" idx="23">
    <p:pos x="10" y="10"/>
    <p:text>FIB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5:34:24.870" idx="38">
    <p:pos x="10" y="10"/>
    <p:text>1-15 mbar
wet samples
charching effects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5:34:24.870" idx="39">
    <p:pos x="10" y="10"/>
    <p:text>1-15 mbar
wet samples
charching effects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6:31:12.814" idx="42">
    <p:pos x="10" y="10"/>
    <p:text>poly(styrene-block-butadiene-block-styrene)  - 
SBS aka Kraton D
полибутадиеновая фаза вытравлена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627A35-DD09-4028-9E79-FB3649F35C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51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538-D5AC-4A59-BBFF-C5C41EFAD0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CE18-A5B8-41B4-93FF-F0BC22D3B0E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11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D54-FDF3-49D3-A5AA-613F27C8AE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017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720-2699-4D33-802D-C83890A623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680-2BB3-4D9B-953B-BC5305407C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7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072-36CA-428E-B11F-CDD5520B9C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893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D233-79ED-41B8-B3D1-E1BBD19391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48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F86D-D2B6-494A-BA1F-C5FFB2A2A3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83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F74-17D5-4F48-B02B-4855E905B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2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54B-53CB-4C60-8B23-7F5CB9E978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34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ADB-637B-4908-801E-EF30AC2903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034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4258-76F8-42B1-97AD-642A7698C7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1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7991-C6DE-481C-9DA4-E8786E965E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860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0C0A-AE97-4D96-8A5D-724053C53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89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6A40-0D92-464E-9D57-7D74AA99AB9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51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0ADB-0286-41F6-B6E6-9FC59F9D775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58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BE5FF">
                <a:lumMod val="50000"/>
                <a:lumOff val="50000"/>
              </a:srgbClr>
            </a:gs>
            <a:gs pos="50000">
              <a:schemeClr val="bg1"/>
            </a:gs>
            <a:gs pos="100000">
              <a:srgbClr val="CBE5FF">
                <a:lumMod val="50000"/>
                <a:lumOff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503DC3-08B6-46CB-A8A1-8CCAA7F437F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rgbClr val="000099"/>
                </a:solidFill>
              </a:rPr>
              <a:t>Аналитическая сканирующая электронная микроскопия</a:t>
            </a:r>
          </a:p>
        </p:txBody>
      </p:sp>
    </p:spTree>
    <p:extLst>
      <p:ext uri="{BB962C8B-B14F-4D97-AF65-F5344CB8AC3E}">
        <p14:creationId xmlns:p14="http://schemas.microsoft.com/office/powerpoint/2010/main" val="13409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3" y="751056"/>
            <a:ext cx="8819243" cy="6093296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Карты распределения элементов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Сопоставление ВДРС и ЭДРС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" y="908720"/>
            <a:ext cx="9101450" cy="57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9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Сопоставление ЭДРС и ВДРС</a:t>
            </a:r>
            <a:r>
              <a:rPr lang="en-US" altLang="ru-RU" sz="4000" dirty="0" smtClean="0">
                <a:solidFill>
                  <a:srgbClr val="000099"/>
                </a:solidFill>
              </a:rPr>
              <a:t> 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67093"/>
              </p:ext>
            </p:extLst>
          </p:nvPr>
        </p:nvGraphicFramePr>
        <p:xfrm>
          <a:off x="238641" y="1269960"/>
          <a:ext cx="864096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ЭДРС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ВДРС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детектирование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параллельное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детектирование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элементов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количественное детектирование одного элемента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количественный анализ,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компьютерный расчет, 10–100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непосредственный, 100–500 сек (и более)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детектор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несколько кристаллов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фоновые срабатывания снижают чувствительность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 отношение сигнал/фон, хорошая чувствительность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разрешение по энергии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существенные проблемы с перекрыванием пиков, неоднозначность: 130 эВ для </a:t>
                      </a:r>
                      <a:r>
                        <a:rPr lang="ru-RU" dirty="0" err="1" smtClean="0"/>
                        <a:t>Mn</a:t>
                      </a:r>
                      <a:r>
                        <a:rPr lang="ru-RU" dirty="0" smtClean="0"/>
                        <a:t> 𝐾𝛼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хорошее разрешение, малое перекрывание пиков: 8 эВ для </a:t>
                      </a:r>
                      <a:r>
                        <a:rPr lang="ru-RU" dirty="0" err="1" smtClean="0"/>
                        <a:t>Mn</a:t>
                      </a:r>
                      <a:r>
                        <a:rPr lang="ru-RU" dirty="0" smtClean="0"/>
                        <a:t> 𝐾𝛼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предел для легких элементов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Z &gt; 11 (</a:t>
                      </a:r>
                      <a:r>
                        <a:rPr lang="ru-RU" dirty="0" smtClean="0"/>
                        <a:t>обычное окно),</a:t>
                      </a:r>
                      <a:r>
                        <a:rPr lang="en-GB" dirty="0" smtClean="0"/>
                        <a:t> Z &gt; 5 (</a:t>
                      </a:r>
                      <a:r>
                        <a:rPr lang="ru-RU" dirty="0" smtClean="0"/>
                        <a:t>ультратонкое окно)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Z &gt; 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0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rgbClr val="000099"/>
                </a:solidFill>
              </a:rPr>
              <a:t>Дифракция </a:t>
            </a:r>
            <a:r>
              <a:rPr lang="ru-RU" altLang="ru-RU" sz="4000" dirty="0" smtClean="0">
                <a:solidFill>
                  <a:srgbClr val="000099"/>
                </a:solidFill>
              </a:rPr>
              <a:t>отраж</a:t>
            </a:r>
            <a:r>
              <a:rPr lang="ru-RU" altLang="ru-RU" sz="4000" dirty="0">
                <a:solidFill>
                  <a:srgbClr val="000099"/>
                </a:solidFill>
              </a:rPr>
              <a:t>е</a:t>
            </a:r>
            <a:r>
              <a:rPr lang="ru-RU" altLang="ru-RU" sz="4000" dirty="0" smtClean="0">
                <a:solidFill>
                  <a:srgbClr val="000099"/>
                </a:solidFill>
              </a:rPr>
              <a:t>нных </a:t>
            </a:r>
            <a:r>
              <a:rPr lang="ru-RU" altLang="ru-RU" sz="4000" dirty="0">
                <a:solidFill>
                  <a:srgbClr val="000099"/>
                </a:solidFill>
              </a:rPr>
              <a:t>электронов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68" y="1340768"/>
            <a:ext cx="4554736" cy="4554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594928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Fe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O</a:t>
            </a:r>
            <a:r>
              <a:rPr lang="en-US" baseline="-25000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ru-RU" dirty="0" smtClean="0">
                <a:solidFill>
                  <a:srgbClr val="000099"/>
                </a:solidFill>
              </a:rPr>
              <a:t>гематит ромбоэдрический, 20 </a:t>
            </a:r>
            <a:r>
              <a:rPr lang="ru-RU" dirty="0" err="1" smtClean="0">
                <a:solidFill>
                  <a:srgbClr val="000099"/>
                </a:solidFill>
              </a:rPr>
              <a:t>кВ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" y="1412776"/>
            <a:ext cx="4590995" cy="439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4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" y="931988"/>
            <a:ext cx="5074061" cy="4379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04" y="936016"/>
            <a:ext cx="3960000" cy="273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04" y="3717032"/>
            <a:ext cx="3960000" cy="3113000"/>
          </a:xfrm>
          <a:prstGeom prst="rect">
            <a:avLst/>
          </a:prstGeo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rgbClr val="000099"/>
                </a:solidFill>
              </a:rPr>
              <a:t>Дифракция </a:t>
            </a:r>
            <a:r>
              <a:rPr lang="ru-RU" altLang="ru-RU" sz="4000" dirty="0" smtClean="0">
                <a:solidFill>
                  <a:srgbClr val="000099"/>
                </a:solidFill>
              </a:rPr>
              <a:t>отраж</a:t>
            </a:r>
            <a:r>
              <a:rPr lang="ru-RU" altLang="ru-RU" sz="4000" dirty="0">
                <a:solidFill>
                  <a:srgbClr val="000099"/>
                </a:solidFill>
              </a:rPr>
              <a:t>е</a:t>
            </a:r>
            <a:r>
              <a:rPr lang="ru-RU" altLang="ru-RU" sz="4000" dirty="0" smtClean="0">
                <a:solidFill>
                  <a:srgbClr val="000099"/>
                </a:solidFill>
              </a:rPr>
              <a:t>нных </a:t>
            </a:r>
            <a:r>
              <a:rPr lang="ru-RU" altLang="ru-RU" sz="4000" dirty="0">
                <a:solidFill>
                  <a:srgbClr val="000099"/>
                </a:solidFill>
              </a:rPr>
              <a:t>электронов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3419872" y="32761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7997320" y="24928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7524328" y="5396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512" y="5301208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Поликристаллический </a:t>
            </a:r>
            <a:r>
              <a:rPr lang="en-US" dirty="0" smtClean="0">
                <a:solidFill>
                  <a:srgbClr val="000099"/>
                </a:solidFill>
              </a:rPr>
              <a:t>Ni, </a:t>
            </a:r>
            <a:r>
              <a:rPr lang="ru-RU" dirty="0" smtClean="0">
                <a:solidFill>
                  <a:srgbClr val="000099"/>
                </a:solidFill>
              </a:rPr>
              <a:t>секционирование </a:t>
            </a:r>
            <a:r>
              <a:rPr lang="en-US" dirty="0" smtClean="0">
                <a:solidFill>
                  <a:srgbClr val="000099"/>
                </a:solidFill>
              </a:rPr>
              <a:t>FIB, </a:t>
            </a:r>
            <a:r>
              <a:rPr lang="ru-RU" dirty="0" smtClean="0">
                <a:solidFill>
                  <a:srgbClr val="000099"/>
                </a:solidFill>
              </a:rPr>
              <a:t>карта ориентации кристаллитов, </a:t>
            </a:r>
            <a:r>
              <a:rPr lang="en-US" dirty="0" smtClean="0">
                <a:solidFill>
                  <a:srgbClr val="000099"/>
                </a:solidFill>
              </a:rPr>
              <a:t>STEM </a:t>
            </a:r>
            <a:r>
              <a:rPr lang="ru-RU" dirty="0" smtClean="0">
                <a:solidFill>
                  <a:srgbClr val="000099"/>
                </a:solidFill>
              </a:rPr>
              <a:t>после </a:t>
            </a:r>
            <a:r>
              <a:rPr lang="en-US" dirty="0" smtClean="0">
                <a:solidFill>
                  <a:srgbClr val="000099"/>
                </a:solidFill>
              </a:rPr>
              <a:t>FIB </a:t>
            </a:r>
            <a:r>
              <a:rPr lang="ru-RU" dirty="0" smtClean="0">
                <a:solidFill>
                  <a:srgbClr val="000099"/>
                </a:solidFill>
              </a:rPr>
              <a:t>обработки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Новые разработки в СЭМ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0099"/>
                </a:solidFill>
              </a:rPr>
              <a:t>Прогресс в развитии методов сканирующей электронной микроскопии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Автоэмиссионный катод</a:t>
            </a:r>
            <a:r>
              <a:rPr lang="en-US" altLang="ru-RU" sz="2400" dirty="0" smtClean="0">
                <a:solidFill>
                  <a:srgbClr val="000099"/>
                </a:solidFill>
              </a:rPr>
              <a:t> + </a:t>
            </a:r>
            <a:r>
              <a:rPr lang="ru-RU" altLang="ru-RU" sz="2400" dirty="0">
                <a:solidFill>
                  <a:srgbClr val="000099"/>
                </a:solidFill>
              </a:rPr>
              <a:t>аппаратная коррекция хроматической (</a:t>
            </a:r>
            <a:r>
              <a:rPr lang="ru-RU" altLang="ru-RU" sz="2400" i="1" dirty="0" err="1">
                <a:solidFill>
                  <a:srgbClr val="000099"/>
                </a:solidFill>
              </a:rPr>
              <a:t>C</a:t>
            </a:r>
            <a:r>
              <a:rPr lang="ru-RU" altLang="ru-RU" sz="2400" baseline="-25000" dirty="0" err="1">
                <a:solidFill>
                  <a:srgbClr val="000099"/>
                </a:solidFill>
              </a:rPr>
              <a:t>c</a:t>
            </a:r>
            <a:r>
              <a:rPr lang="ru-RU" altLang="ru-RU" sz="2400" dirty="0">
                <a:solidFill>
                  <a:srgbClr val="000099"/>
                </a:solidFill>
              </a:rPr>
              <a:t>) и сферической (</a:t>
            </a:r>
            <a:r>
              <a:rPr lang="ru-RU" altLang="ru-RU" sz="2400" i="1" dirty="0" err="1">
                <a:solidFill>
                  <a:srgbClr val="000099"/>
                </a:solidFill>
              </a:rPr>
              <a:t>C</a:t>
            </a:r>
            <a:r>
              <a:rPr lang="ru-RU" altLang="ru-RU" sz="2400" baseline="-25000" dirty="0" err="1">
                <a:solidFill>
                  <a:srgbClr val="000099"/>
                </a:solidFill>
              </a:rPr>
              <a:t>s</a:t>
            </a:r>
            <a:r>
              <a:rPr lang="ru-RU" altLang="ru-RU" sz="2400" dirty="0">
                <a:solidFill>
                  <a:srgbClr val="000099"/>
                </a:solidFill>
              </a:rPr>
              <a:t>) аберраций</a:t>
            </a:r>
            <a:endParaRPr lang="ru-RU" altLang="ru-RU" sz="2400" dirty="0" smtClean="0">
              <a:solidFill>
                <a:srgbClr val="000099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Исследование диэлектриков без запыления металлом, диаметр пучка до 4 </a:t>
            </a:r>
            <a:r>
              <a:rPr lang="en-US" altLang="ru-RU" sz="2000" dirty="0" smtClean="0">
                <a:solidFill>
                  <a:srgbClr val="000099"/>
                </a:solidFill>
                <a:cs typeface="Arial" charset="0"/>
              </a:rPr>
              <a:t>Å</a:t>
            </a:r>
            <a:r>
              <a:rPr lang="ru-RU" altLang="ru-RU" sz="2000" dirty="0" smtClean="0">
                <a:solidFill>
                  <a:srgbClr val="000099"/>
                </a:solidFill>
                <a:cs typeface="Arial" charset="0"/>
              </a:rPr>
              <a:t>, 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нанометровое</a:t>
            </a:r>
            <a:r>
              <a:rPr lang="ru-RU" altLang="ru-RU" sz="2000" dirty="0" smtClean="0">
                <a:solidFill>
                  <a:srgbClr val="000099"/>
                </a:solidFill>
              </a:rPr>
              <a:t> пространственное разрешение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Секционирование ФИП + СЭМ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Внутренняя структура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Низковакуумная СЭМ</a:t>
            </a:r>
            <a:endParaRPr lang="ru-RU" altLang="ru-RU" sz="2400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Проблема зарядки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Гидратированные образцы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Исследования </a:t>
            </a:r>
            <a:r>
              <a:rPr lang="en-US" altLang="ru-RU" sz="2400" i="1" dirty="0" smtClean="0">
                <a:solidFill>
                  <a:srgbClr val="000099"/>
                </a:solidFill>
              </a:rPr>
              <a:t>in situ</a:t>
            </a:r>
            <a:endParaRPr lang="ru-RU" altLang="ru-RU" sz="2400" i="1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Набухание в парах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Механические деформации,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крейзинг</a:t>
            </a:r>
            <a:r>
              <a:rPr lang="ru-RU" altLang="ru-RU" sz="2000" dirty="0" smtClean="0">
                <a:solidFill>
                  <a:srgbClr val="000099"/>
                </a:solidFill>
              </a:rPr>
              <a:t> </a:t>
            </a:r>
            <a:endParaRPr lang="ru-RU" altLang="ru-RU" sz="2000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ru-RU" altLang="ru-RU" sz="2000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4" y="3591750"/>
            <a:ext cx="7362278" cy="326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Катоды СЭМ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708" y="328498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34615" y="3284984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</a:t>
            </a:r>
            <a:r>
              <a:rPr lang="en-US" baseline="-25000" dirty="0" smtClean="0"/>
              <a:t>6</a:t>
            </a:r>
            <a:endParaRPr lang="ru-RU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64723" y="3284984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FE-W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915816" y="34290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35896" y="342900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123304" y="3746649"/>
            <a:ext cx="0" cy="201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3" y="980728"/>
            <a:ext cx="7362278" cy="2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Катоды СЭМ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551"/>
            <a:ext cx="9144000" cy="41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000099"/>
                </a:solidFill>
              </a:rPr>
              <a:t>FEG </a:t>
            </a:r>
            <a:r>
              <a:rPr lang="ru-RU" altLang="ru-RU" dirty="0" smtClean="0">
                <a:solidFill>
                  <a:srgbClr val="000099"/>
                </a:solidFill>
              </a:rPr>
              <a:t>катоды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4495800" cy="277819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04" y="1422213"/>
            <a:ext cx="4495800" cy="2776503"/>
          </a:xfrm>
        </p:spPr>
      </p:pic>
      <p:sp>
        <p:nvSpPr>
          <p:cNvPr id="6" name="TextBox 5"/>
          <p:cNvSpPr txBox="1"/>
          <p:nvPr/>
        </p:nvSpPr>
        <p:spPr>
          <a:xfrm>
            <a:off x="5220072" y="98072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FEG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980728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LaB</a:t>
            </a:r>
            <a:r>
              <a:rPr lang="en-US" baseline="-25000" dirty="0" smtClean="0">
                <a:solidFill>
                  <a:srgbClr val="000099"/>
                </a:solidFill>
              </a:rPr>
              <a:t>6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2944" y="37170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ECFF"/>
                </a:solidFill>
              </a:rPr>
              <a:t>Смесь полимеров</a:t>
            </a:r>
            <a:endParaRPr lang="ru-RU" dirty="0">
              <a:solidFill>
                <a:srgbClr val="CCEC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2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000099"/>
                </a:solidFill>
              </a:rPr>
              <a:t>FESEM</a:t>
            </a:r>
            <a:endParaRPr lang="en-GB" altLang="ru-RU" baseline="-25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" y="1374680"/>
            <a:ext cx="4497794" cy="4088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40" y="1381712"/>
            <a:ext cx="4464416" cy="4088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6093296"/>
            <a:ext cx="334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ПТФЭ мембрана, 5 </a:t>
            </a:r>
            <a:r>
              <a:rPr lang="ru-RU" dirty="0" err="1" smtClean="0">
                <a:solidFill>
                  <a:srgbClr val="000099"/>
                </a:solidFill>
              </a:rPr>
              <a:t>кВ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Взаимодействие пучка электронов и атомов образца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5618"/>
          <a:stretch/>
        </p:blipFill>
        <p:spPr>
          <a:xfrm>
            <a:off x="35496" y="1700808"/>
            <a:ext cx="4264198" cy="482453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77" y="1412776"/>
            <a:ext cx="4790386" cy="5412373"/>
          </a:xfrm>
        </p:spPr>
      </p:pic>
    </p:spTree>
    <p:extLst>
      <p:ext uri="{BB962C8B-B14F-4D97-AF65-F5344CB8AC3E}">
        <p14:creationId xmlns:p14="http://schemas.microsoft.com/office/powerpoint/2010/main" val="2707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СЭМ высокого разрешения, </a:t>
            </a:r>
            <a:r>
              <a:rPr lang="en-US" altLang="ru-RU" dirty="0" smtClean="0">
                <a:solidFill>
                  <a:srgbClr val="000099"/>
                </a:solidFill>
              </a:rPr>
              <a:t>HRSEM</a:t>
            </a:r>
            <a:r>
              <a:rPr lang="ru-RU" altLang="ru-RU" dirty="0" smtClean="0">
                <a:solidFill>
                  <a:srgbClr val="000099"/>
                </a:solidFill>
              </a:rPr>
              <a:t>, коррекция аберраций</a:t>
            </a:r>
            <a:endParaRPr lang="en-GB" altLang="ru-RU" baseline="-25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996" y="3831431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conventional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178" y="3831431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n lens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1595" y="3831431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semi in lens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99" y="4239276"/>
            <a:ext cx="6928185" cy="26051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82" y="1210032"/>
            <a:ext cx="9421813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Коррекция </a:t>
            </a:r>
            <a:r>
              <a:rPr lang="en-US" altLang="ru-RU" i="1" dirty="0" smtClean="0">
                <a:solidFill>
                  <a:srgbClr val="000099"/>
                </a:solidFill>
              </a:rPr>
              <a:t>C</a:t>
            </a:r>
            <a:r>
              <a:rPr lang="en-US" altLang="ru-RU" baseline="-25000" dirty="0" smtClean="0">
                <a:solidFill>
                  <a:srgbClr val="000099"/>
                </a:solidFill>
              </a:rPr>
              <a:t>c</a:t>
            </a:r>
            <a:r>
              <a:rPr lang="en-US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</a:rPr>
              <a:t>и </a:t>
            </a:r>
            <a:r>
              <a:rPr lang="en-US" altLang="ru-RU" i="1" dirty="0" smtClean="0">
                <a:solidFill>
                  <a:srgbClr val="000099"/>
                </a:solidFill>
              </a:rPr>
              <a:t>C</a:t>
            </a:r>
            <a:r>
              <a:rPr lang="en-US" altLang="ru-RU" baseline="-25000" dirty="0" smtClean="0">
                <a:solidFill>
                  <a:srgbClr val="000099"/>
                </a:solidFill>
              </a:rPr>
              <a:t>s</a:t>
            </a:r>
            <a:endParaRPr lang="en-GB" altLang="ru-RU" baseline="-25000" dirty="0" smtClean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" y="1113067"/>
            <a:ext cx="8111978" cy="5700309"/>
          </a:xfrm>
          <a:prstGeom prst="rect">
            <a:avLst/>
          </a:prstGeom>
        </p:spPr>
      </p:pic>
      <p:sp>
        <p:nvSpPr>
          <p:cNvPr id="9" name="Стрелка углом 8"/>
          <p:cNvSpPr/>
          <p:nvPr/>
        </p:nvSpPr>
        <p:spPr>
          <a:xfrm rot="5400000">
            <a:off x="7272300" y="440668"/>
            <a:ext cx="432048" cy="792088"/>
          </a:xfrm>
          <a:prstGeom prst="ben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СЭМ </a:t>
            </a:r>
            <a:r>
              <a:rPr lang="en-US" altLang="ru-RU" dirty="0" smtClean="0">
                <a:solidFill>
                  <a:srgbClr val="000099"/>
                </a:solidFill>
              </a:rPr>
              <a:t>Au/Ag-</a:t>
            </a:r>
            <a:r>
              <a:rPr lang="ru-RU" altLang="ru-RU" dirty="0" err="1" smtClean="0">
                <a:solidFill>
                  <a:srgbClr val="000099"/>
                </a:solidFill>
              </a:rPr>
              <a:t>наноструктур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47107" name="Picture 7" descr="aizawa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4202113" cy="461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8" descr="aizawa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5825" y="1125538"/>
            <a:ext cx="4268788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3276600" y="6453188"/>
            <a:ext cx="576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Aizawa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US" altLang="ru-RU" sz="1600">
                <a:solidFill>
                  <a:schemeClr val="tx2"/>
                </a:solidFill>
              </a:rPr>
              <a:t>&amp; </a:t>
            </a:r>
            <a:r>
              <a:rPr lang="en-GB" altLang="ru-RU" sz="1600">
                <a:solidFill>
                  <a:schemeClr val="tx2"/>
                </a:solidFill>
              </a:rPr>
              <a:t>Buriak</a:t>
            </a:r>
            <a:r>
              <a:rPr lang="fr-FR" altLang="ru-RU" sz="1600">
                <a:solidFill>
                  <a:schemeClr val="tx2"/>
                </a:solidFill>
              </a:rPr>
              <a:t> /</a:t>
            </a:r>
            <a:r>
              <a:rPr lang="en-US" altLang="ru-RU" sz="1600">
                <a:solidFill>
                  <a:schemeClr val="tx2"/>
                </a:solidFill>
              </a:rPr>
              <a:t>/</a:t>
            </a:r>
            <a:r>
              <a:rPr lang="fr-FR" altLang="ru-RU" sz="1600">
                <a:solidFill>
                  <a:schemeClr val="tx2"/>
                </a:solidFill>
              </a:rPr>
              <a:t> </a:t>
            </a:r>
            <a:r>
              <a:rPr lang="de-DE" altLang="ru-RU" sz="1600">
                <a:solidFill>
                  <a:schemeClr val="tx2"/>
                </a:solidFill>
              </a:rPr>
              <a:t>J. Am. Chem. Soc. </a:t>
            </a:r>
            <a:r>
              <a:rPr lang="de-DE" altLang="ru-RU" sz="1600" b="1">
                <a:solidFill>
                  <a:schemeClr val="tx2"/>
                </a:solidFill>
              </a:rPr>
              <a:t>2006</a:t>
            </a:r>
            <a:r>
              <a:rPr lang="de-DE" altLang="ru-RU" sz="1600">
                <a:solidFill>
                  <a:schemeClr val="tx2"/>
                </a:solidFill>
              </a:rPr>
              <a:t>, </a:t>
            </a:r>
            <a:r>
              <a:rPr lang="de-DE" altLang="ru-RU" sz="1600" i="1">
                <a:solidFill>
                  <a:schemeClr val="tx2"/>
                </a:solidFill>
              </a:rPr>
              <a:t>128</a:t>
            </a:r>
            <a:r>
              <a:rPr lang="de-DE" altLang="ru-RU" sz="1600">
                <a:solidFill>
                  <a:schemeClr val="tx2"/>
                </a:solidFill>
              </a:rPr>
              <a:t>, 5877-5886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374650" y="5751513"/>
            <a:ext cx="85899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99"/>
                </a:solidFill>
              </a:rPr>
              <a:t>Синтез металлосодержащих наноструктур с использованием самоорганизо-ванных регулярных триблоксополимерных (ПС-П2ВП-ПЭО) наноструктур в качестве темплейта </a:t>
            </a:r>
            <a:endParaRPr lang="en-GB" altLang="ru-RU" sz="1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0099"/>
                </a:solidFill>
              </a:rPr>
              <a:t>Наноструктурированные</a:t>
            </a:r>
            <a:r>
              <a:rPr lang="ru-RU" altLang="ru-RU" sz="4000" dirty="0" smtClean="0">
                <a:solidFill>
                  <a:srgbClr val="000099"/>
                </a:solidFill>
              </a:rPr>
              <a:t> материалы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1"/>
            <a:ext cx="6012160" cy="5986095"/>
          </a:xfrm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Pt@C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1196752"/>
            <a:ext cx="1296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SnO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нано</a:t>
            </a: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ru-RU" dirty="0" err="1" smtClean="0">
                <a:solidFill>
                  <a:srgbClr val="000099"/>
                </a:solidFill>
              </a:rPr>
              <a:t>крис-таллы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(</a:t>
            </a:r>
            <a:r>
              <a:rPr lang="ru-RU" dirty="0" err="1" smtClean="0">
                <a:solidFill>
                  <a:srgbClr val="000099"/>
                </a:solidFill>
              </a:rPr>
              <a:t>допи-рованы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сурь</a:t>
            </a:r>
            <a:r>
              <a:rPr lang="ru-RU" dirty="0" smtClean="0">
                <a:solidFill>
                  <a:srgbClr val="000099"/>
                </a:solidFill>
              </a:rPr>
              <a:t>-мой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335487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TiO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нано-части-</a:t>
            </a:r>
            <a:r>
              <a:rPr lang="ru-RU" dirty="0" err="1" smtClean="0">
                <a:solidFill>
                  <a:srgbClr val="000099"/>
                </a:solidFill>
              </a:rPr>
              <a:t>цы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4307612"/>
            <a:ext cx="129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у</a:t>
            </a:r>
            <a:r>
              <a:rPr lang="ru-RU" dirty="0" smtClean="0">
                <a:solidFill>
                  <a:srgbClr val="000099"/>
                </a:solidFill>
              </a:rPr>
              <a:t>гле-родные нано-</a:t>
            </a:r>
            <a:r>
              <a:rPr lang="ru-RU" dirty="0" err="1" smtClean="0">
                <a:solidFill>
                  <a:srgbClr val="000099"/>
                </a:solidFill>
              </a:rPr>
              <a:t>струк</a:t>
            </a:r>
            <a:r>
              <a:rPr lang="ru-RU" dirty="0" smtClean="0">
                <a:solidFill>
                  <a:srgbClr val="000099"/>
                </a:solidFill>
              </a:rPr>
              <a:t>-туры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0099"/>
                </a:solidFill>
              </a:rPr>
              <a:t>Наноструктурированные</a:t>
            </a:r>
            <a:r>
              <a:rPr lang="ru-RU" altLang="ru-RU" sz="4000" dirty="0" smtClean="0">
                <a:solidFill>
                  <a:srgbClr val="000099"/>
                </a:solidFill>
              </a:rPr>
              <a:t> материалы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1"/>
            <a:ext cx="5697475" cy="5983985"/>
          </a:xfrm>
        </p:spPr>
      </p:pic>
      <p:sp>
        <p:nvSpPr>
          <p:cNvPr id="12" name="TextBox 11"/>
          <p:cNvSpPr txBox="1"/>
          <p:nvPr/>
        </p:nvSpPr>
        <p:spPr>
          <a:xfrm>
            <a:off x="251520" y="4335487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000099"/>
                </a:solidFill>
              </a:rPr>
              <a:t>Наночастицы</a:t>
            </a:r>
            <a:r>
              <a:rPr lang="ru-RU" dirty="0" smtClean="0">
                <a:solidFill>
                  <a:srgbClr val="000099"/>
                </a:solidFill>
              </a:rPr>
              <a:t> золота на полимерной подложке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33867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Эффект зарядки </a:t>
            </a:r>
            <a:r>
              <a:rPr lang="en-US" dirty="0" smtClean="0">
                <a:solidFill>
                  <a:srgbClr val="000099"/>
                </a:solidFill>
              </a:rPr>
              <a:t>(</a:t>
            </a:r>
            <a:r>
              <a:rPr lang="ru-RU" dirty="0" smtClean="0">
                <a:solidFill>
                  <a:srgbClr val="000099"/>
                </a:solidFill>
              </a:rPr>
              <a:t>полимер - диэлектрик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ru-RU" dirty="0" smtClean="0">
                <a:solidFill>
                  <a:srgbClr val="000099"/>
                </a:solidFill>
              </a:rPr>
              <a:t>исчезает со снижением энергии </a:t>
            </a:r>
            <a:r>
              <a:rPr lang="en-US" dirty="0" smtClean="0">
                <a:solidFill>
                  <a:srgbClr val="000099"/>
                </a:solidFill>
              </a:rPr>
              <a:t>PE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64235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Сочетание СЭМ и ионных пучков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54275" name="Picture 6" descr="Martinez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6038850" cy="524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4860925" y="6453188"/>
            <a:ext cx="417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ru-RU" sz="1600">
                <a:solidFill>
                  <a:schemeClr val="tx2"/>
                </a:solidFill>
              </a:rPr>
              <a:t>Mart´ınez </a:t>
            </a:r>
            <a:r>
              <a:rPr lang="fr-FR" altLang="ru-RU" sz="1600" i="1">
                <a:solidFill>
                  <a:schemeClr val="tx2"/>
                </a:solidFill>
              </a:rPr>
              <a:t>et al</a:t>
            </a:r>
            <a:r>
              <a:rPr lang="fr-FR" altLang="ru-RU" sz="1600">
                <a:solidFill>
                  <a:schemeClr val="tx2"/>
                </a:solidFill>
              </a:rPr>
              <a:t>. /</a:t>
            </a:r>
            <a:r>
              <a:rPr lang="en-US" altLang="ru-RU" sz="1600">
                <a:solidFill>
                  <a:schemeClr val="tx2"/>
                </a:solidFill>
              </a:rPr>
              <a:t>/</a:t>
            </a:r>
            <a:r>
              <a:rPr lang="fr-FR" altLang="ru-RU" sz="1600">
                <a:solidFill>
                  <a:schemeClr val="tx2"/>
                </a:solidFill>
              </a:rPr>
              <a:t> Micron</a:t>
            </a:r>
            <a:r>
              <a:rPr lang="ru-RU" altLang="ru-RU" sz="1600">
                <a:solidFill>
                  <a:schemeClr val="tx2"/>
                </a:solidFill>
              </a:rPr>
              <a:t>, </a:t>
            </a:r>
            <a:r>
              <a:rPr lang="fr-FR" altLang="ru-RU" sz="1600" b="1">
                <a:solidFill>
                  <a:schemeClr val="tx2"/>
                </a:solidFill>
              </a:rPr>
              <a:t>2008</a:t>
            </a:r>
            <a:r>
              <a:rPr lang="ru-RU" altLang="ru-RU" sz="1600">
                <a:solidFill>
                  <a:schemeClr val="tx2"/>
                </a:solidFill>
              </a:rPr>
              <a:t>, </a:t>
            </a:r>
            <a:r>
              <a:rPr lang="fr-FR" altLang="ru-RU" sz="1600" i="1">
                <a:solidFill>
                  <a:schemeClr val="tx2"/>
                </a:solidFill>
              </a:rPr>
              <a:t>39</a:t>
            </a:r>
            <a:r>
              <a:rPr lang="ru-RU" altLang="ru-RU" sz="1600">
                <a:solidFill>
                  <a:schemeClr val="tx2"/>
                </a:solidFill>
              </a:rPr>
              <a:t>, </a:t>
            </a:r>
            <a:r>
              <a:rPr lang="fr-FR" altLang="ru-RU" sz="1600">
                <a:solidFill>
                  <a:schemeClr val="tx2"/>
                </a:solidFill>
              </a:rPr>
              <a:t>111</a:t>
            </a:r>
            <a:r>
              <a:rPr lang="ru-RU" altLang="ru-RU" sz="1600">
                <a:solidFill>
                  <a:schemeClr val="tx2"/>
                </a:solidFill>
              </a:rPr>
              <a:t>-</a:t>
            </a:r>
            <a:r>
              <a:rPr lang="fr-FR" altLang="ru-RU" sz="1600">
                <a:solidFill>
                  <a:schemeClr val="tx2"/>
                </a:solidFill>
              </a:rPr>
              <a:t>116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6588125" y="1341438"/>
            <a:ext cx="24114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</a:rPr>
              <a:t>Секционирование образца с помощью сфокусированного ионного пучка (</a:t>
            </a:r>
            <a:r>
              <a:rPr lang="en-US" altLang="ru-RU" sz="2000">
                <a:solidFill>
                  <a:srgbClr val="000099"/>
                </a:solidFill>
              </a:rPr>
              <a:t>FIB</a:t>
            </a:r>
            <a:r>
              <a:rPr lang="ru-RU" altLang="ru-RU" sz="2000">
                <a:solidFill>
                  <a:srgbClr val="000099"/>
                </a:solidFill>
              </a:rPr>
              <a:t>) непосредственно в процессе исследования позволяет выявить </a:t>
            </a:r>
            <a:r>
              <a:rPr lang="ru-RU" altLang="ru-RU" sz="2000">
                <a:solidFill>
                  <a:srgbClr val="FF0000"/>
                </a:solidFill>
              </a:rPr>
              <a:t>внутреннюю трехмерную структуру</a:t>
            </a:r>
            <a:r>
              <a:rPr lang="ru-RU" altLang="ru-RU" sz="2000">
                <a:solidFill>
                  <a:srgbClr val="000099"/>
                </a:solidFill>
              </a:rPr>
              <a:t> (на примере клетки костной ткани)</a:t>
            </a:r>
            <a:endParaRPr lang="en-GB" altLang="ru-RU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64235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Сочетание СЭМ и ионных пучков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" y="2008501"/>
            <a:ext cx="3051085" cy="28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35" y="1998068"/>
            <a:ext cx="3023477" cy="28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72" y="2011716"/>
            <a:ext cx="2885416" cy="28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37321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Латексные частицы с полыми (в разной степени) ядрами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6237312"/>
            <a:ext cx="164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СЭМ, 5 </a:t>
            </a:r>
            <a:r>
              <a:rPr lang="ru-RU" dirty="0" err="1" smtClean="0">
                <a:solidFill>
                  <a:srgbClr val="000099"/>
                </a:solidFill>
              </a:rPr>
              <a:t>кВ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rgbClr val="000099"/>
                </a:solidFill>
              </a:rPr>
              <a:t>Низковакуумная сканирующая электронная микроскопия</a:t>
            </a:r>
          </a:p>
          <a:p>
            <a:pPr marL="0" indent="0">
              <a:buNone/>
            </a:pPr>
            <a:r>
              <a:rPr lang="en-US" altLang="ru-RU" dirty="0" smtClean="0">
                <a:solidFill>
                  <a:srgbClr val="000099"/>
                </a:solidFill>
              </a:rPr>
              <a:t>ESEM, </a:t>
            </a:r>
            <a:r>
              <a:rPr lang="en-US" altLang="ru-RU" dirty="0">
                <a:solidFill>
                  <a:srgbClr val="000099"/>
                </a:solidFill>
              </a:rPr>
              <a:t>environmental scanning electron </a:t>
            </a:r>
            <a:r>
              <a:rPr lang="en-US" altLang="ru-RU" dirty="0" smtClean="0">
                <a:solidFill>
                  <a:srgbClr val="000099"/>
                </a:solidFill>
              </a:rPr>
              <a:t>microscopy</a:t>
            </a:r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Фазовая диаграмма воды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16" y="1071398"/>
            <a:ext cx="668161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Исследования гидратированных образцов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9062981" cy="3672408"/>
          </a:xfrm>
        </p:spPr>
      </p:pic>
      <p:sp>
        <p:nvSpPr>
          <p:cNvPr id="5" name="TextBox 4"/>
          <p:cNvSpPr txBox="1"/>
          <p:nvPr/>
        </p:nvSpPr>
        <p:spPr>
          <a:xfrm>
            <a:off x="251520" y="52292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Композит для использования в зубоврачебной практике: слева: наблюдения при 7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10</a:t>
            </a:r>
            <a:r>
              <a:rPr lang="ru-RU" baseline="30000" dirty="0" smtClean="0">
                <a:solidFill>
                  <a:srgbClr val="000099"/>
                </a:solidFill>
                <a:sym typeface="Symbol"/>
              </a:rPr>
              <a:t>-3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атм</a:t>
            </a:r>
            <a:r>
              <a:rPr lang="ru-RU" dirty="0" smtClean="0">
                <a:solidFill>
                  <a:srgbClr val="000099"/>
                </a:solidFill>
              </a:rPr>
              <a:t>, 277 </a:t>
            </a:r>
            <a:r>
              <a:rPr lang="en-US" dirty="0" smtClean="0">
                <a:solidFill>
                  <a:srgbClr val="000099"/>
                </a:solidFill>
              </a:rPr>
              <a:t>K,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справа: после высушивания (3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</a:t>
            </a:r>
            <a:r>
              <a:rPr lang="ru-RU" dirty="0">
                <a:solidFill>
                  <a:srgbClr val="000099"/>
                </a:solidFill>
                <a:sym typeface="Symbol"/>
              </a:rPr>
              <a:t>10</a:t>
            </a:r>
            <a:r>
              <a:rPr lang="ru-RU" baseline="30000" dirty="0">
                <a:solidFill>
                  <a:srgbClr val="000099"/>
                </a:solidFill>
                <a:sym typeface="Symbol"/>
              </a:rPr>
              <a:t>-3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атм</a:t>
            </a:r>
            <a:r>
              <a:rPr lang="ru-RU" dirty="0">
                <a:solidFill>
                  <a:srgbClr val="000099"/>
                </a:solidFill>
              </a:rPr>
              <a:t>, 277 </a:t>
            </a:r>
            <a:r>
              <a:rPr lang="en-US" dirty="0">
                <a:solidFill>
                  <a:srgbClr val="000099"/>
                </a:solidFill>
              </a:rPr>
              <a:t>K</a:t>
            </a:r>
            <a:r>
              <a:rPr lang="ru-RU" dirty="0" smtClean="0">
                <a:solidFill>
                  <a:srgbClr val="000099"/>
                </a:solidFill>
              </a:rPr>
              <a:t>), видны трещины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" y="1330888"/>
            <a:ext cx="9033570" cy="5040560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Взаимодействие пучка электронов и атомов образца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94" y="1340768"/>
            <a:ext cx="2628292" cy="17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Исследования гидратированных образцов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229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9"/>
                </a:solidFill>
              </a:rPr>
              <a:t>In situ </a:t>
            </a:r>
            <a:r>
              <a:rPr lang="en-US" dirty="0" smtClean="0">
                <a:solidFill>
                  <a:srgbClr val="000099"/>
                </a:solidFill>
              </a:rPr>
              <a:t>ESEM (5 </a:t>
            </a:r>
            <a:r>
              <a:rPr lang="ru-RU" dirty="0" err="1" smtClean="0">
                <a:solidFill>
                  <a:srgbClr val="000099"/>
                </a:solidFill>
              </a:rPr>
              <a:t>кВ</a:t>
            </a:r>
            <a:r>
              <a:rPr lang="en-US" dirty="0" smtClean="0">
                <a:solidFill>
                  <a:srgbClr val="000099"/>
                </a:solidFill>
              </a:rPr>
              <a:t>), </a:t>
            </a:r>
            <a:r>
              <a:rPr lang="ru-RU" dirty="0" smtClean="0">
                <a:solidFill>
                  <a:srgbClr val="000099"/>
                </a:solidFill>
              </a:rPr>
              <a:t>целлюлозное волокно, 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a) </a:t>
            </a:r>
            <a:r>
              <a:rPr lang="ru-RU" dirty="0" smtClean="0">
                <a:solidFill>
                  <a:srgbClr val="000099"/>
                </a:solidFill>
              </a:rPr>
              <a:t>в сухой атмосфере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b) </a:t>
            </a:r>
            <a:r>
              <a:rPr lang="ru-RU" dirty="0">
                <a:solidFill>
                  <a:srgbClr val="000099"/>
                </a:solidFill>
              </a:rPr>
              <a:t>п</a:t>
            </a:r>
            <a:r>
              <a:rPr lang="ru-RU" dirty="0" smtClean="0">
                <a:solidFill>
                  <a:srgbClr val="000099"/>
                </a:solidFill>
              </a:rPr>
              <a:t>осле набухания в парах воды</a:t>
            </a:r>
            <a:endParaRPr lang="en-US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1700808"/>
            <a:ext cx="9176594" cy="3240360"/>
          </a:xfrm>
        </p:spPr>
      </p:pic>
    </p:spTree>
    <p:extLst>
      <p:ext uri="{BB962C8B-B14F-4D97-AF65-F5344CB8AC3E}">
        <p14:creationId xmlns:p14="http://schemas.microsoft.com/office/powerpoint/2010/main" val="28615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i="1" dirty="0" smtClean="0">
                <a:solidFill>
                  <a:srgbClr val="000099"/>
                </a:solidFill>
              </a:rPr>
              <a:t>In situ </a:t>
            </a:r>
            <a:r>
              <a:rPr lang="ru-RU" altLang="ru-RU" dirty="0" smtClean="0">
                <a:solidFill>
                  <a:srgbClr val="000099"/>
                </a:solidFill>
              </a:rPr>
              <a:t>микромеханические исследования в СЭМ</a:t>
            </a:r>
          </a:p>
        </p:txBody>
      </p:sp>
    </p:spTree>
    <p:extLst>
      <p:ext uri="{BB962C8B-B14F-4D97-AF65-F5344CB8AC3E}">
        <p14:creationId xmlns:p14="http://schemas.microsoft.com/office/powerpoint/2010/main" val="2625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" y="1226626"/>
            <a:ext cx="8964488" cy="5604427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Деформационные структуры, </a:t>
            </a:r>
            <a:r>
              <a:rPr lang="en-US" altLang="ru-RU" sz="4000" i="1" dirty="0" smtClean="0">
                <a:solidFill>
                  <a:srgbClr val="000099"/>
                </a:solidFill>
              </a:rPr>
              <a:t>in situ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7970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Композит ПЭ + 7% </a:t>
            </a:r>
            <a:r>
              <a:rPr lang="en-US" dirty="0" smtClean="0">
                <a:solidFill>
                  <a:srgbClr val="000099"/>
                </a:solidFill>
              </a:rPr>
              <a:t>SiO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323528" y="1484784"/>
            <a:ext cx="648072" cy="10801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2340" y="1772816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деформация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Приготовление образцов для СЭМ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Сколы 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Химическое травление (селективное)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Физическое травление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Запыление металлом</a:t>
            </a:r>
          </a:p>
          <a:p>
            <a:pPr lvl="2"/>
            <a:r>
              <a:rPr lang="ru-RU" altLang="ru-RU" dirty="0" smtClean="0">
                <a:solidFill>
                  <a:srgbClr val="000099"/>
                </a:solidFill>
              </a:rPr>
              <a:t>Предотвращение зарядки</a:t>
            </a:r>
          </a:p>
          <a:p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3" y="1052735"/>
            <a:ext cx="7493699" cy="5769389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Сколы 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2474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FFFF"/>
                </a:solidFill>
              </a:rPr>
              <a:t>Частицы неорганического наполнителя</a:t>
            </a:r>
            <a:r>
              <a:rPr lang="en-GB" dirty="0" smtClean="0">
                <a:solidFill>
                  <a:srgbClr val="CCFFFF"/>
                </a:solidFill>
              </a:rPr>
              <a:t>(CaSO</a:t>
            </a:r>
            <a:r>
              <a:rPr lang="en-GB" baseline="-25000" dirty="0" smtClean="0">
                <a:solidFill>
                  <a:srgbClr val="CCFFFF"/>
                </a:solidFill>
              </a:rPr>
              <a:t>4</a:t>
            </a:r>
            <a:r>
              <a:rPr lang="ru-RU" dirty="0" smtClean="0">
                <a:solidFill>
                  <a:srgbClr val="CCFFFF"/>
                </a:solidFill>
              </a:rPr>
              <a:t> и</a:t>
            </a:r>
            <a:r>
              <a:rPr lang="en-GB" dirty="0" smtClean="0">
                <a:solidFill>
                  <a:srgbClr val="CCFFFF"/>
                </a:solidFill>
              </a:rPr>
              <a:t> </a:t>
            </a:r>
            <a:r>
              <a:rPr lang="en-GB" dirty="0">
                <a:solidFill>
                  <a:srgbClr val="CCFFFF"/>
                </a:solidFill>
              </a:rPr>
              <a:t>TiO</a:t>
            </a:r>
            <a:r>
              <a:rPr lang="en-GB" baseline="-25000" dirty="0">
                <a:solidFill>
                  <a:srgbClr val="CCFFFF"/>
                </a:solidFill>
              </a:rPr>
              <a:t>2</a:t>
            </a:r>
            <a:r>
              <a:rPr lang="en-GB" dirty="0">
                <a:solidFill>
                  <a:srgbClr val="CCFFFF"/>
                </a:solidFill>
              </a:rPr>
              <a:t>)</a:t>
            </a:r>
            <a:r>
              <a:rPr lang="ru-RU" dirty="0" smtClean="0">
                <a:solidFill>
                  <a:srgbClr val="CCFFFF"/>
                </a:solidFill>
              </a:rPr>
              <a:t> в ПП матрице, слева: скол при низкой температуре (жидкий азот), справа: при высокой (140 </a:t>
            </a:r>
            <a:r>
              <a:rPr lang="ru-RU" dirty="0" smtClean="0">
                <a:solidFill>
                  <a:srgbClr val="CCFFFF"/>
                </a:solidFill>
                <a:sym typeface="Symbol"/>
              </a:rPr>
              <a:t></a:t>
            </a:r>
            <a:r>
              <a:rPr lang="ru-RU" dirty="0" smtClean="0">
                <a:solidFill>
                  <a:srgbClr val="CCFFFF"/>
                </a:solidFill>
              </a:rPr>
              <a:t>С)</a:t>
            </a:r>
            <a:endParaRPr lang="en-US" baseline="-25000" dirty="0" smtClean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" y="1008721"/>
            <a:ext cx="9057246" cy="5688632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Сколы 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Смеси ПП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ru-RU" dirty="0" smtClean="0">
                <a:solidFill>
                  <a:srgbClr val="000099"/>
                </a:solidFill>
              </a:rPr>
              <a:t>ПС (85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ru-RU" dirty="0" smtClean="0">
                <a:solidFill>
                  <a:srgbClr val="000099"/>
                </a:solidFill>
              </a:rPr>
              <a:t>15), вверху без ПАВ, внизу с </a:t>
            </a:r>
            <a:r>
              <a:rPr lang="ru-RU" dirty="0" err="1" smtClean="0">
                <a:solidFill>
                  <a:srgbClr val="000099"/>
                </a:solidFill>
              </a:rPr>
              <a:t>блоксополимером</a:t>
            </a:r>
            <a:r>
              <a:rPr lang="ru-RU" dirty="0" smtClean="0">
                <a:solidFill>
                  <a:srgbClr val="000099"/>
                </a:solidFill>
              </a:rPr>
              <a:t> ПП</a:t>
            </a:r>
            <a:r>
              <a:rPr lang="en-US" dirty="0" smtClean="0">
                <a:solidFill>
                  <a:srgbClr val="000099"/>
                </a:solidFill>
              </a:rPr>
              <a:t>-b-</a:t>
            </a:r>
            <a:r>
              <a:rPr lang="ru-RU" dirty="0" smtClean="0">
                <a:solidFill>
                  <a:srgbClr val="000099"/>
                </a:solidFill>
              </a:rPr>
              <a:t>ПС</a:t>
            </a:r>
            <a:endParaRPr lang="en-US" baseline="-25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908719"/>
            <a:ext cx="4427984" cy="5927477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Сколы 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2488" y="764704"/>
            <a:ext cx="4751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99"/>
                </a:solidFill>
              </a:rPr>
              <a:t>Полиэтилен высокой плотности с наполнителем: частицами </a:t>
            </a:r>
            <a:r>
              <a:rPr lang="en-US" sz="1100" dirty="0" smtClean="0">
                <a:solidFill>
                  <a:srgbClr val="000099"/>
                </a:solidFill>
              </a:rPr>
              <a:t>CaCO</a:t>
            </a:r>
            <a:r>
              <a:rPr lang="en-US" sz="1100" baseline="-25000" dirty="0" smtClean="0">
                <a:solidFill>
                  <a:srgbClr val="000099"/>
                </a:solidFill>
              </a:rPr>
              <a:t>3</a:t>
            </a:r>
            <a:r>
              <a:rPr lang="en-US" sz="1100" dirty="0" smtClean="0">
                <a:solidFill>
                  <a:srgbClr val="000099"/>
                </a:solidFill>
              </a:rPr>
              <a:t>, </a:t>
            </a:r>
            <a:r>
              <a:rPr lang="ru-RU" sz="1100" dirty="0" smtClean="0">
                <a:solidFill>
                  <a:srgbClr val="000099"/>
                </a:solidFill>
              </a:rPr>
              <a:t>в присутствии ПАВ (стеариновая кислота) </a:t>
            </a:r>
            <a:r>
              <a:rPr lang="en-US" sz="1100" dirty="0" smtClean="0">
                <a:solidFill>
                  <a:srgbClr val="000099"/>
                </a:solidFill>
              </a:rPr>
              <a:t>a) 0.9%</a:t>
            </a:r>
            <a:r>
              <a:rPr lang="ru-RU" sz="1100" dirty="0" smtClean="0">
                <a:solidFill>
                  <a:srgbClr val="000099"/>
                </a:solidFill>
              </a:rPr>
              <a:t>,</a:t>
            </a:r>
            <a:r>
              <a:rPr lang="en-US" sz="1100" dirty="0" smtClean="0">
                <a:solidFill>
                  <a:srgbClr val="000099"/>
                </a:solidFill>
              </a:rPr>
              <a:t> </a:t>
            </a:r>
            <a:r>
              <a:rPr lang="en-US" sz="1100" dirty="0">
                <a:solidFill>
                  <a:srgbClr val="000099"/>
                </a:solidFill>
              </a:rPr>
              <a:t>b</a:t>
            </a:r>
            <a:r>
              <a:rPr lang="ru-RU" sz="1100" dirty="0" smtClean="0">
                <a:solidFill>
                  <a:srgbClr val="000099"/>
                </a:solidFill>
              </a:rPr>
              <a:t>) 1.5%</a:t>
            </a:r>
            <a:endParaRPr lang="en-US" sz="1100" baseline="-25000" dirty="0" smtClean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0" y="1306084"/>
            <a:ext cx="4684139" cy="5233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6453336"/>
            <a:ext cx="3923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000099"/>
                </a:solidFill>
              </a:rPr>
              <a:t>Полипропилен с наполнителем: волокнами стекла, разная степень адгезии</a:t>
            </a:r>
            <a:endParaRPr lang="en-US" sz="1100" baseline="-25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" y="999390"/>
            <a:ext cx="8385990" cy="5813154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Селективное химическое травление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CFFFF"/>
                </a:solidFill>
              </a:rPr>
              <a:t>Перманганатный</a:t>
            </a:r>
            <a:r>
              <a:rPr lang="ru-RU" dirty="0" smtClean="0">
                <a:solidFill>
                  <a:srgbClr val="CCFFFF"/>
                </a:solidFill>
              </a:rPr>
              <a:t> метод, смесь ПП и ПЭО (последний вытравлен)</a:t>
            </a:r>
            <a:endParaRPr lang="en-US" baseline="-25000" dirty="0" smtClean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9" y="888293"/>
            <a:ext cx="7781732" cy="5923577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Селективное химическое травление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5892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CFFFF"/>
                </a:solidFill>
              </a:rPr>
              <a:t>Перманганатный</a:t>
            </a:r>
            <a:r>
              <a:rPr lang="ru-RU" dirty="0" smtClean="0">
                <a:solidFill>
                  <a:srgbClr val="CCFFFF"/>
                </a:solidFill>
              </a:rPr>
              <a:t> метод, </a:t>
            </a:r>
            <a:r>
              <a:rPr lang="ru-RU" dirty="0" err="1" smtClean="0">
                <a:solidFill>
                  <a:srgbClr val="CCFFFF"/>
                </a:solidFill>
              </a:rPr>
              <a:t>триблоксополимер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  <a:r>
              <a:rPr lang="en-US" dirty="0" smtClean="0">
                <a:solidFill>
                  <a:srgbClr val="CCFFFF"/>
                </a:solidFill>
              </a:rPr>
              <a:t>SBS</a:t>
            </a:r>
            <a:endParaRPr lang="en-US" baseline="-25000" dirty="0" smtClean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Физическое травление (плазма)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43993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Частицы </a:t>
            </a:r>
            <a:r>
              <a:rPr lang="ru-RU" sz="2200" dirty="0" err="1" smtClean="0">
                <a:solidFill>
                  <a:srgbClr val="000099"/>
                </a:solidFill>
              </a:rPr>
              <a:t>сверхвысокомолекулярного</a:t>
            </a:r>
            <a:r>
              <a:rPr lang="ru-RU" sz="2200" dirty="0" smtClean="0">
                <a:solidFill>
                  <a:srgbClr val="000099"/>
                </a:solidFill>
              </a:rPr>
              <a:t> полиэтилена, Высокочастотная плазменная обработка (40 кГц, 40 Вт, 30-40 мин),</a:t>
            </a:r>
          </a:p>
          <a:p>
            <a:r>
              <a:rPr lang="ru-RU" sz="2200" dirty="0" smtClean="0">
                <a:solidFill>
                  <a:srgbClr val="000099"/>
                </a:solidFill>
              </a:rPr>
              <a:t>Слева травление ионами </a:t>
            </a:r>
            <a:r>
              <a:rPr lang="en-US" sz="2200" dirty="0" err="1" smtClean="0">
                <a:solidFill>
                  <a:srgbClr val="000099"/>
                </a:solidFill>
              </a:rPr>
              <a:t>Ar</a:t>
            </a:r>
            <a:r>
              <a:rPr lang="ru-RU" sz="2200" dirty="0" smtClean="0">
                <a:solidFill>
                  <a:srgbClr val="000099"/>
                </a:solidFill>
              </a:rPr>
              <a:t>, справа – ионами </a:t>
            </a:r>
            <a:r>
              <a:rPr lang="en-US" sz="2200" dirty="0" smtClean="0">
                <a:solidFill>
                  <a:srgbClr val="000099"/>
                </a:solidFill>
              </a:rPr>
              <a:t>O</a:t>
            </a:r>
            <a:endParaRPr lang="en-US" sz="2200" baseline="-25000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" y="1543409"/>
            <a:ext cx="9032845" cy="3176529"/>
          </a:xfrm>
        </p:spPr>
      </p:pic>
    </p:spTree>
    <p:extLst>
      <p:ext uri="{BB962C8B-B14F-4D97-AF65-F5344CB8AC3E}">
        <p14:creationId xmlns:p14="http://schemas.microsoft.com/office/powerpoint/2010/main" val="25260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32" y="2205320"/>
            <a:ext cx="4676073" cy="4104000"/>
          </a:xfrm>
          <a:prstGeom prst="rect">
            <a:avLst/>
          </a:prstGeo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Характеристические рентгеновские пики некоторых элементов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57922" cy="410445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02" y="3005563"/>
            <a:ext cx="2615645" cy="22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Запыление металлом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8" y="967080"/>
            <a:ext cx="6444208" cy="5873202"/>
          </a:xfrm>
        </p:spPr>
      </p:pic>
      <p:sp>
        <p:nvSpPr>
          <p:cNvPr id="5" name="TextBox 4"/>
          <p:cNvSpPr txBox="1"/>
          <p:nvPr/>
        </p:nvSpPr>
        <p:spPr>
          <a:xfrm>
            <a:off x="2771800" y="980728"/>
            <a:ext cx="350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99CCFF"/>
                </a:solidFill>
              </a:rPr>
              <a:t>ПП мембрана</a:t>
            </a:r>
            <a:r>
              <a:rPr lang="en-US" sz="1800" dirty="0" smtClean="0">
                <a:solidFill>
                  <a:srgbClr val="99CCFF"/>
                </a:solidFill>
              </a:rPr>
              <a:t>      </a:t>
            </a:r>
            <a:r>
              <a:rPr lang="ru-RU" sz="1800" dirty="0" smtClean="0">
                <a:solidFill>
                  <a:srgbClr val="99CCFF"/>
                </a:solidFill>
              </a:rPr>
              <a:t> </a:t>
            </a:r>
            <a:r>
              <a:rPr lang="en-US" sz="1800" dirty="0" err="1" smtClean="0">
                <a:solidFill>
                  <a:srgbClr val="99CCFF"/>
                </a:solidFill>
              </a:rPr>
              <a:t>Celgard</a:t>
            </a:r>
            <a:r>
              <a:rPr lang="en-US" sz="1800" dirty="0" smtClean="0">
                <a:solidFill>
                  <a:srgbClr val="99CCFF"/>
                </a:solidFill>
              </a:rPr>
              <a:t> 2400</a:t>
            </a:r>
            <a:endParaRPr lang="ru-RU" sz="1800" dirty="0">
              <a:solidFill>
                <a:srgbClr val="99C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50060"/>
            <a:ext cx="1010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Au/</a:t>
            </a:r>
            <a:r>
              <a:rPr lang="en-US" sz="2000" dirty="0" err="1" smtClean="0">
                <a:solidFill>
                  <a:srgbClr val="000099"/>
                </a:solidFill>
              </a:rPr>
              <a:t>Pd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en-US" sz="2000" dirty="0">
                <a:solidFill>
                  <a:srgbClr val="000099"/>
                </a:solidFill>
              </a:rPr>
              <a:t>s</a:t>
            </a:r>
            <a:r>
              <a:rPr lang="en-US" sz="2000" dirty="0" smtClean="0">
                <a:solidFill>
                  <a:srgbClr val="000099"/>
                </a:solidFill>
              </a:rPr>
              <a:t>putter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coating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1161573"/>
            <a:ext cx="1331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i</a:t>
            </a:r>
            <a:r>
              <a:rPr lang="en-US" sz="2000" dirty="0" smtClean="0">
                <a:solidFill>
                  <a:srgbClr val="000099"/>
                </a:solidFill>
              </a:rPr>
              <a:t>on 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beam sputtered Au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141529"/>
            <a:ext cx="968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Au/</a:t>
            </a:r>
            <a:r>
              <a:rPr lang="en-US" sz="2000" dirty="0" err="1" smtClean="0">
                <a:solidFill>
                  <a:srgbClr val="000099"/>
                </a:solidFill>
              </a:rPr>
              <a:t>Pd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000099"/>
                </a:solidFill>
              </a:rPr>
              <a:t>e</a:t>
            </a:r>
            <a:r>
              <a:rPr lang="en-US" sz="2000" dirty="0" err="1" smtClean="0">
                <a:solidFill>
                  <a:srgbClr val="000099"/>
                </a:solidFill>
              </a:rPr>
              <a:t>vapo</a:t>
            </a:r>
            <a:r>
              <a:rPr lang="en-US" sz="2000" dirty="0" smtClean="0">
                <a:solidFill>
                  <a:srgbClr val="000099"/>
                </a:solidFill>
              </a:rPr>
              <a:t>-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ration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4121785"/>
            <a:ext cx="1331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i</a:t>
            </a:r>
            <a:r>
              <a:rPr lang="en-US" sz="2000" dirty="0" smtClean="0">
                <a:solidFill>
                  <a:srgbClr val="000099"/>
                </a:solidFill>
              </a:rPr>
              <a:t>on 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beam sputtered Au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Зарядовые эффекты</a:t>
            </a:r>
            <a:endParaRPr lang="en-GB" altLang="ru-RU" sz="4000" i="1" dirty="0" smtClean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665668" cy="2658616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63962"/>
            <a:ext cx="5472608" cy="42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4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ЭДРС</a:t>
            </a:r>
            <a:r>
              <a:rPr lang="en-US" altLang="ru-RU" dirty="0" smtClean="0">
                <a:solidFill>
                  <a:srgbClr val="000099"/>
                </a:solidFill>
              </a:rPr>
              <a:t>: </a:t>
            </a:r>
            <a:r>
              <a:rPr lang="ru-RU" altLang="ru-RU" dirty="0" err="1" smtClean="0">
                <a:solidFill>
                  <a:srgbClr val="000099"/>
                </a:solidFill>
              </a:rPr>
              <a:t>энергодисперсионная</a:t>
            </a:r>
            <a:r>
              <a:rPr lang="ru-RU" altLang="ru-RU" dirty="0" smtClean="0">
                <a:solidFill>
                  <a:srgbClr val="000099"/>
                </a:solidFill>
              </a:rPr>
              <a:t> рентгеновская спектроскопия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360" y="6382687"/>
            <a:ext cx="459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полупроводниковый детектор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1" y="1234314"/>
            <a:ext cx="7998153" cy="53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7" y="1196752"/>
            <a:ext cx="7779569" cy="5647600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ЭДРС</a:t>
            </a:r>
            <a:r>
              <a:rPr lang="en-US" altLang="ru-RU" dirty="0" smtClean="0">
                <a:solidFill>
                  <a:srgbClr val="000099"/>
                </a:solidFill>
              </a:rPr>
              <a:t>: </a:t>
            </a:r>
            <a:r>
              <a:rPr lang="ru-RU" altLang="ru-RU" dirty="0" err="1" smtClean="0">
                <a:solidFill>
                  <a:srgbClr val="000099"/>
                </a:solidFill>
              </a:rPr>
              <a:t>энергодисперсионная</a:t>
            </a:r>
            <a:r>
              <a:rPr lang="ru-RU" altLang="ru-RU" dirty="0" smtClean="0">
                <a:solidFill>
                  <a:srgbClr val="000099"/>
                </a:solidFill>
              </a:rPr>
              <a:t> рентгеновская спектроскопия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360" y="6382687"/>
            <a:ext cx="459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полупроводниковый детектор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9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94" y="1058002"/>
            <a:ext cx="6120679" cy="58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ВДРС: дисперсионная рентгеновская спектроскопия </a:t>
            </a:r>
            <a:r>
              <a:rPr lang="ru-RU" altLang="ru-RU" sz="4000" dirty="0">
                <a:solidFill>
                  <a:srgbClr val="000099"/>
                </a:solidFill>
              </a:rPr>
              <a:t>по длине волны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522920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r>
              <a:rPr lang="en-GB" dirty="0" smtClean="0">
                <a:sym typeface="Symbol"/>
              </a:rPr>
              <a:t></a:t>
            </a:r>
            <a:r>
              <a:rPr lang="ru-RU" dirty="0" smtClean="0"/>
              <a:t> </a:t>
            </a:r>
            <a:r>
              <a:rPr lang="ru-RU" dirty="0"/>
              <a:t>= 2 </a:t>
            </a:r>
            <a:r>
              <a:rPr lang="en-GB" dirty="0"/>
              <a:t>d sin </a:t>
            </a:r>
            <a:r>
              <a:rPr lang="en-GB" dirty="0">
                <a:sym typeface="Symbol"/>
              </a:rPr>
              <a:t>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9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2" y="1114399"/>
            <a:ext cx="6791064" cy="5692935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ВДРС</a:t>
            </a:r>
            <a:r>
              <a:rPr lang="en-US" altLang="ru-RU" sz="4000" dirty="0" smtClean="0">
                <a:solidFill>
                  <a:srgbClr val="000099"/>
                </a:solidFill>
              </a:rPr>
              <a:t>:</a:t>
            </a:r>
            <a:r>
              <a:rPr lang="ru-RU" altLang="ru-RU" sz="4000" dirty="0" smtClean="0">
                <a:solidFill>
                  <a:srgbClr val="000099"/>
                </a:solidFill>
              </a:rPr>
              <a:t> дисперсионная рентгеновская спектроскопия </a:t>
            </a:r>
            <a:r>
              <a:rPr lang="ru-RU" altLang="ru-RU" sz="4000" dirty="0">
                <a:solidFill>
                  <a:srgbClr val="000099"/>
                </a:solidFill>
              </a:rPr>
              <a:t>по длине волны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522920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r>
              <a:rPr lang="en-GB" dirty="0" smtClean="0">
                <a:sym typeface="Symbol"/>
              </a:rPr>
              <a:t></a:t>
            </a:r>
            <a:r>
              <a:rPr lang="ru-RU" dirty="0" smtClean="0"/>
              <a:t> </a:t>
            </a:r>
            <a:r>
              <a:rPr lang="ru-RU" dirty="0"/>
              <a:t>= 2 </a:t>
            </a:r>
            <a:r>
              <a:rPr lang="en-GB" dirty="0"/>
              <a:t>d sin </a:t>
            </a:r>
            <a:r>
              <a:rPr lang="en-GB" dirty="0">
                <a:sym typeface="Symbol"/>
              </a:rPr>
              <a:t>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Карты распределения элементов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7" y="893610"/>
            <a:ext cx="7380312" cy="5938428"/>
          </a:xfrm>
        </p:spPr>
      </p:pic>
      <p:sp>
        <p:nvSpPr>
          <p:cNvPr id="2" name="TextBox 1"/>
          <p:cNvSpPr txBox="1"/>
          <p:nvPr/>
        </p:nvSpPr>
        <p:spPr>
          <a:xfrm>
            <a:off x="0" y="134076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HIPS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7404</TotalTime>
  <Words>714</Words>
  <Application>Microsoft Office PowerPoint</Application>
  <PresentationFormat>Экран (4:3)</PresentationFormat>
  <Paragraphs>138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Default Design</vt:lpstr>
      <vt:lpstr>Электронная микроскопия</vt:lpstr>
      <vt:lpstr>Взаимодействие пучка электронов и атомов образца</vt:lpstr>
      <vt:lpstr>Взаимодействие пучка электронов и атомов образца</vt:lpstr>
      <vt:lpstr>Характеристические рентгеновские пики некоторых элементов</vt:lpstr>
      <vt:lpstr>ЭДРС: энергодисперсионная рентгеновская спектроскопия</vt:lpstr>
      <vt:lpstr>ЭДРС: энергодисперсионная рентгеновская спектроскопия</vt:lpstr>
      <vt:lpstr>ВДРС: дисперсионная рентгеновская спектроскопия по длине волны</vt:lpstr>
      <vt:lpstr>ВДРС: дисперсионная рентгеновская спектроскопия по длине волны</vt:lpstr>
      <vt:lpstr>Карты распределения элементов</vt:lpstr>
      <vt:lpstr>Карты распределения элементов</vt:lpstr>
      <vt:lpstr>Сопоставление ВДРС и ЭДРС</vt:lpstr>
      <vt:lpstr>Сопоставление ЭДРС и ВДРС </vt:lpstr>
      <vt:lpstr>Дифракция отраженных электронов</vt:lpstr>
      <vt:lpstr>Дифракция отраженных электронов</vt:lpstr>
      <vt:lpstr>Новые разработки в СЭМ</vt:lpstr>
      <vt:lpstr>Катоды СЭМ</vt:lpstr>
      <vt:lpstr>Катоды СЭМ</vt:lpstr>
      <vt:lpstr>FEG катоды</vt:lpstr>
      <vt:lpstr>FESEM</vt:lpstr>
      <vt:lpstr>СЭМ высокого разрешения, HRSEM, коррекция аберраций</vt:lpstr>
      <vt:lpstr>Коррекция Cc и Cs</vt:lpstr>
      <vt:lpstr>СЭМ Au/Ag-наноструктур</vt:lpstr>
      <vt:lpstr>Наноструктурированные материалы</vt:lpstr>
      <vt:lpstr>Наноструктурированные материалы</vt:lpstr>
      <vt:lpstr>Сочетание СЭМ и ионных пучков</vt:lpstr>
      <vt:lpstr>Сочетание СЭМ и ионных пучков</vt:lpstr>
      <vt:lpstr>Электронная микроскопия</vt:lpstr>
      <vt:lpstr>Фазовая диаграмма воды</vt:lpstr>
      <vt:lpstr>Исследования гидратированных образцов</vt:lpstr>
      <vt:lpstr>Исследования гидратированных образцов</vt:lpstr>
      <vt:lpstr>Электронная микроскопия</vt:lpstr>
      <vt:lpstr>Деформационные структуры, in situ</vt:lpstr>
      <vt:lpstr>Электронная микроскопия</vt:lpstr>
      <vt:lpstr>Сколы </vt:lpstr>
      <vt:lpstr>Сколы </vt:lpstr>
      <vt:lpstr>Сколы </vt:lpstr>
      <vt:lpstr>Селективное химическое травление</vt:lpstr>
      <vt:lpstr>Селективное химическое травление</vt:lpstr>
      <vt:lpstr>Физическое травление (плазма)</vt:lpstr>
      <vt:lpstr>Запыление металлом</vt:lpstr>
      <vt:lpstr>Зарядовые эффекты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367</cp:revision>
  <dcterms:created xsi:type="dcterms:W3CDTF">1601-01-01T00:00:00Z</dcterms:created>
  <dcterms:modified xsi:type="dcterms:W3CDTF">2023-01-21T13:10:17Z</dcterms:modified>
</cp:coreProperties>
</file>